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3"/>
    <p:sldMasterId id="2147483688" r:id="rId4"/>
    <p:sldMasterId id="2147483704" r:id="rId5"/>
    <p:sldMasterId id="2147483883" r:id="rId6"/>
  </p:sldMasterIdLst>
  <p:notesMasterIdLst>
    <p:notesMasterId r:id="rId117"/>
  </p:notesMasterIdLst>
  <p:handoutMasterIdLst>
    <p:handoutMasterId r:id="rId118"/>
  </p:handoutMasterIdLst>
  <p:sldIdLst>
    <p:sldId id="806" r:id="rId7"/>
    <p:sldId id="807" r:id="rId8"/>
    <p:sldId id="808" r:id="rId9"/>
    <p:sldId id="640" r:id="rId10"/>
    <p:sldId id="639" r:id="rId11"/>
    <p:sldId id="644" r:id="rId12"/>
    <p:sldId id="646" r:id="rId13"/>
    <p:sldId id="649" r:id="rId14"/>
    <p:sldId id="650" r:id="rId15"/>
    <p:sldId id="655" r:id="rId16"/>
    <p:sldId id="656" r:id="rId17"/>
    <p:sldId id="657" r:id="rId18"/>
    <p:sldId id="659" r:id="rId19"/>
    <p:sldId id="660" r:id="rId20"/>
    <p:sldId id="666" r:id="rId21"/>
    <p:sldId id="667" r:id="rId22"/>
    <p:sldId id="668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76" r:id="rId31"/>
    <p:sldId id="677" r:id="rId32"/>
    <p:sldId id="678" r:id="rId33"/>
    <p:sldId id="679" r:id="rId34"/>
    <p:sldId id="680" r:id="rId35"/>
    <p:sldId id="681" r:id="rId36"/>
    <p:sldId id="682" r:id="rId37"/>
    <p:sldId id="683" r:id="rId38"/>
    <p:sldId id="684" r:id="rId39"/>
    <p:sldId id="697" r:id="rId40"/>
    <p:sldId id="698" r:id="rId41"/>
    <p:sldId id="699" r:id="rId42"/>
    <p:sldId id="701" r:id="rId43"/>
    <p:sldId id="702" r:id="rId44"/>
    <p:sldId id="703" r:id="rId45"/>
    <p:sldId id="704" r:id="rId46"/>
    <p:sldId id="705" r:id="rId47"/>
    <p:sldId id="706" r:id="rId48"/>
    <p:sldId id="956" r:id="rId49"/>
    <p:sldId id="723" r:id="rId50"/>
    <p:sldId id="724" r:id="rId51"/>
    <p:sldId id="725" r:id="rId52"/>
    <p:sldId id="726" r:id="rId53"/>
    <p:sldId id="727" r:id="rId54"/>
    <p:sldId id="728" r:id="rId55"/>
    <p:sldId id="729" r:id="rId56"/>
    <p:sldId id="730" r:id="rId57"/>
    <p:sldId id="731" r:id="rId58"/>
    <p:sldId id="732" r:id="rId59"/>
    <p:sldId id="733" r:id="rId60"/>
    <p:sldId id="734" r:id="rId61"/>
    <p:sldId id="735" r:id="rId62"/>
    <p:sldId id="736" r:id="rId63"/>
    <p:sldId id="737" r:id="rId64"/>
    <p:sldId id="738" r:id="rId65"/>
    <p:sldId id="739" r:id="rId66"/>
    <p:sldId id="740" r:id="rId67"/>
    <p:sldId id="741" r:id="rId68"/>
    <p:sldId id="742" r:id="rId69"/>
    <p:sldId id="743" r:id="rId70"/>
    <p:sldId id="744" r:id="rId71"/>
    <p:sldId id="745" r:id="rId72"/>
    <p:sldId id="756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65" r:id="rId82"/>
    <p:sldId id="766" r:id="rId83"/>
    <p:sldId id="767" r:id="rId84"/>
    <p:sldId id="768" r:id="rId85"/>
    <p:sldId id="769" r:id="rId86"/>
    <p:sldId id="770" r:id="rId87"/>
    <p:sldId id="775" r:id="rId88"/>
    <p:sldId id="776" r:id="rId89"/>
    <p:sldId id="777" r:id="rId90"/>
    <p:sldId id="778" r:id="rId91"/>
    <p:sldId id="779" r:id="rId92"/>
    <p:sldId id="780" r:id="rId93"/>
    <p:sldId id="781" r:id="rId94"/>
    <p:sldId id="782" r:id="rId95"/>
    <p:sldId id="783" r:id="rId96"/>
    <p:sldId id="784" r:id="rId97"/>
    <p:sldId id="785" r:id="rId98"/>
    <p:sldId id="787" r:id="rId99"/>
    <p:sldId id="788" r:id="rId100"/>
    <p:sldId id="789" r:id="rId101"/>
    <p:sldId id="790" r:id="rId102"/>
    <p:sldId id="791" r:id="rId103"/>
    <p:sldId id="792" r:id="rId104"/>
    <p:sldId id="793" r:id="rId105"/>
    <p:sldId id="794" r:id="rId106"/>
    <p:sldId id="795" r:id="rId107"/>
    <p:sldId id="796" r:id="rId108"/>
    <p:sldId id="797" r:id="rId109"/>
    <p:sldId id="798" r:id="rId110"/>
    <p:sldId id="799" r:id="rId111"/>
    <p:sldId id="801" r:id="rId112"/>
    <p:sldId id="803" r:id="rId113"/>
    <p:sldId id="958" r:id="rId114"/>
    <p:sldId id="959" r:id="rId115"/>
    <p:sldId id="810" r:id="rId116"/>
  </p:sldIdLst>
  <p:sldSz cx="12087225" cy="6858000"/>
  <p:notesSz cx="9144000" cy="6858000"/>
  <p:custDataLst>
    <p:tags r:id="rId12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so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6FFFF"/>
    <a:srgbClr val="CCFFFF"/>
    <a:srgbClr val="FF33CC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 autoAdjust="0"/>
    <p:restoredTop sz="95250" autoAdjust="0"/>
  </p:normalViewPr>
  <p:slideViewPr>
    <p:cSldViewPr>
      <p:cViewPr varScale="1">
        <p:scale>
          <a:sx n="69" d="100"/>
          <a:sy n="69" d="100"/>
        </p:scale>
        <p:origin x="816" y="40"/>
      </p:cViewPr>
      <p:guideLst>
        <p:guide orient="horz" pos="4319"/>
        <p:guide pos="76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10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" Type="http://schemas.openxmlformats.org/officeDocument/2006/relationships/slide" Target="slides/slide3.xml"/><Relationship Id="rId89" Type="http://schemas.openxmlformats.org/officeDocument/2006/relationships/slide" Target="slides/slide83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0" Type="http://schemas.openxmlformats.org/officeDocument/2006/relationships/slide" Target="slides/slide74.xml"/><Relationship Id="rId8" Type="http://schemas.openxmlformats.org/officeDocument/2006/relationships/slide" Target="slides/slide2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slide" Target="slides/slide1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3" Type="http://schemas.openxmlformats.org/officeDocument/2006/relationships/tags" Target="tags/tag1.xml"/><Relationship Id="rId122" Type="http://schemas.openxmlformats.org/officeDocument/2006/relationships/commentAuthors" Target="commentAuthors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6.xml"/><Relationship Id="rId119" Type="http://schemas.openxmlformats.org/officeDocument/2006/relationships/presProps" Target="presProps.xml"/><Relationship Id="rId118" Type="http://schemas.openxmlformats.org/officeDocument/2006/relationships/handoutMaster" Target="handoutMasters/handoutMaster1.xml"/><Relationship Id="rId117" Type="http://schemas.openxmlformats.org/officeDocument/2006/relationships/notesMaster" Target="notesMasters/notesMaster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110" Type="http://schemas.openxmlformats.org/officeDocument/2006/relationships/slide" Target="slides/slide104.xml"/><Relationship Id="rId11" Type="http://schemas.openxmlformats.org/officeDocument/2006/relationships/slide" Target="slides/slide5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4T16:07:38.570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BECF21B-A148-43D6-9741-4550D801658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91818-BBC7-4B9C-958B-857C0075B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514350"/>
            <a:ext cx="45307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BA05-8883-493D-8FC9-A897210392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  <a:latin typeface="思源黑体 CN Light"/>
                <a:ea typeface="思源黑体 CN Ligh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12" name="平行四边形 11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184" name="组合 183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185" name="矩形 184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86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187" name="直接连接符 186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组合 188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19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7" name="组合 276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27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5" name="流程图: 终止 364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10903" y="1122363"/>
            <a:ext cx="9065419" cy="2387600"/>
          </a:xfrm>
        </p:spPr>
        <p:txBody>
          <a:bodyPr anchor="b"/>
          <a:lstStyle>
            <a:lvl1pPr algn="ctr">
              <a:defRPr sz="595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903" y="3602037"/>
            <a:ext cx="9065419" cy="1655763"/>
          </a:xfrm>
        </p:spPr>
        <p:txBody>
          <a:bodyPr/>
          <a:lstStyle>
            <a:lvl1pPr marL="0" indent="0" algn="ctr">
              <a:buNone/>
              <a:defRPr sz="2380"/>
            </a:lvl1pPr>
            <a:lvl2pPr marL="453390" indent="0" algn="ctr">
              <a:buNone/>
              <a:defRPr sz="1985"/>
            </a:lvl2pPr>
            <a:lvl3pPr marL="906780" indent="0" algn="ctr">
              <a:buNone/>
              <a:defRPr sz="1785"/>
            </a:lvl3pPr>
            <a:lvl4pPr marL="1359535" indent="0" algn="ctr">
              <a:buNone/>
              <a:defRPr sz="1585"/>
            </a:lvl4pPr>
            <a:lvl5pPr marL="1812925" indent="0" algn="ctr">
              <a:buNone/>
              <a:defRPr sz="1585"/>
            </a:lvl5pPr>
            <a:lvl6pPr marL="2266315" indent="0" algn="ctr">
              <a:buNone/>
              <a:defRPr sz="1585"/>
            </a:lvl6pPr>
            <a:lvl7pPr marL="2719705" indent="0" algn="ctr">
              <a:buNone/>
              <a:defRPr sz="1585"/>
            </a:lvl7pPr>
            <a:lvl8pPr marL="3173095" indent="0" algn="ctr">
              <a:buNone/>
              <a:defRPr sz="1585"/>
            </a:lvl8pPr>
            <a:lvl9pPr marL="3625850" indent="0" algn="ctr">
              <a:buNone/>
              <a:defRPr sz="1585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702" y="1709739"/>
            <a:ext cx="10425232" cy="2852737"/>
          </a:xfrm>
        </p:spPr>
        <p:txBody>
          <a:bodyPr anchor="b"/>
          <a:lstStyle>
            <a:lvl1pPr>
              <a:defRPr sz="595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4702" y="4589464"/>
            <a:ext cx="10425232" cy="1500187"/>
          </a:xfrm>
        </p:spPr>
        <p:txBody>
          <a:bodyPr/>
          <a:lstStyle>
            <a:lvl1pPr marL="0" indent="0">
              <a:buNone/>
              <a:defRPr sz="2380">
                <a:solidFill>
                  <a:schemeClr val="tx1">
                    <a:tint val="75000"/>
                  </a:schemeClr>
                </a:solidFill>
              </a:defRPr>
            </a:lvl1pPr>
            <a:lvl2pPr marL="45339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906780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3pPr>
            <a:lvl4pPr marL="135953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4pPr>
            <a:lvl5pPr marL="181292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5pPr>
            <a:lvl6pPr marL="226631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6pPr>
            <a:lvl7pPr marL="271970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7pPr>
            <a:lvl8pPr marL="317309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8pPr>
            <a:lvl9pPr marL="3625850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0997" y="1825625"/>
            <a:ext cx="5137071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9158" y="1825625"/>
            <a:ext cx="5137071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5"/>
            <a:ext cx="10425232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76577" y="1778439"/>
            <a:ext cx="4831692" cy="823912"/>
          </a:xfrm>
        </p:spPr>
        <p:txBody>
          <a:bodyPr anchor="ctr" anchorCtr="0"/>
          <a:lstStyle>
            <a:lvl1pPr marL="0" indent="0">
              <a:buNone/>
              <a:defRPr sz="2775"/>
            </a:lvl1pPr>
            <a:lvl2pPr marL="453390" indent="0">
              <a:buNone/>
              <a:defRPr sz="2380"/>
            </a:lvl2pPr>
            <a:lvl3pPr marL="906780" indent="0">
              <a:buNone/>
              <a:defRPr sz="1985"/>
            </a:lvl3pPr>
            <a:lvl4pPr marL="1359535" indent="0">
              <a:buNone/>
              <a:defRPr sz="1785"/>
            </a:lvl4pPr>
            <a:lvl5pPr marL="1812925" indent="0">
              <a:buNone/>
              <a:defRPr sz="1785"/>
            </a:lvl5pPr>
            <a:lvl6pPr marL="2266315" indent="0">
              <a:buNone/>
              <a:defRPr sz="1785"/>
            </a:lvl6pPr>
            <a:lvl7pPr marL="2719705" indent="0">
              <a:buNone/>
              <a:defRPr sz="1785"/>
            </a:lvl7pPr>
            <a:lvl8pPr marL="3173095" indent="0">
              <a:buNone/>
              <a:defRPr sz="1785"/>
            </a:lvl8pPr>
            <a:lvl9pPr marL="3625850" indent="0">
              <a:buNone/>
              <a:defRPr sz="178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76577" y="2665379"/>
            <a:ext cx="483169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3168" y="1778439"/>
            <a:ext cx="4855487" cy="823912"/>
          </a:xfrm>
        </p:spPr>
        <p:txBody>
          <a:bodyPr anchor="ctr" anchorCtr="0"/>
          <a:lstStyle>
            <a:lvl1pPr marL="0" indent="0">
              <a:buNone/>
              <a:defRPr sz="2775"/>
            </a:lvl1pPr>
            <a:lvl2pPr marL="453390" indent="0">
              <a:buNone/>
              <a:defRPr sz="2380"/>
            </a:lvl2pPr>
            <a:lvl3pPr marL="906780" indent="0">
              <a:buNone/>
              <a:defRPr sz="1985"/>
            </a:lvl3pPr>
            <a:lvl4pPr marL="1359535" indent="0">
              <a:buNone/>
              <a:defRPr sz="1785"/>
            </a:lvl4pPr>
            <a:lvl5pPr marL="1812925" indent="0">
              <a:buNone/>
              <a:defRPr sz="1785"/>
            </a:lvl5pPr>
            <a:lvl6pPr marL="2266315" indent="0">
              <a:buNone/>
              <a:defRPr sz="1785"/>
            </a:lvl6pPr>
            <a:lvl7pPr marL="2719705" indent="0">
              <a:buNone/>
              <a:defRPr sz="1785"/>
            </a:lvl7pPr>
            <a:lvl8pPr marL="3173095" indent="0">
              <a:buNone/>
              <a:defRPr sz="1785"/>
            </a:lvl8pPr>
            <a:lvl9pPr marL="3625850" indent="0">
              <a:buNone/>
              <a:defRPr sz="178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03168" y="2665379"/>
            <a:ext cx="4855487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457200"/>
            <a:ext cx="4129553" cy="1600200"/>
          </a:xfrm>
        </p:spPr>
        <p:txBody>
          <a:bodyPr anchor="b"/>
          <a:lstStyle>
            <a:lvl1pPr>
              <a:defRPr sz="31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457201"/>
            <a:ext cx="6119158" cy="5403851"/>
          </a:xfrm>
        </p:spPr>
        <p:txBody>
          <a:bodyPr/>
          <a:lstStyle>
            <a:lvl1pPr marL="0" indent="0">
              <a:buNone/>
              <a:defRPr sz="3170"/>
            </a:lvl1pPr>
            <a:lvl2pPr marL="453390" indent="0">
              <a:buNone/>
              <a:defRPr sz="2775"/>
            </a:lvl2pPr>
            <a:lvl3pPr marL="906780" indent="0">
              <a:buNone/>
              <a:defRPr sz="2380"/>
            </a:lvl3pPr>
            <a:lvl4pPr marL="1359535" indent="0">
              <a:buNone/>
              <a:defRPr sz="1985"/>
            </a:lvl4pPr>
            <a:lvl5pPr marL="1812925" indent="0">
              <a:buNone/>
              <a:defRPr sz="1985"/>
            </a:lvl5pPr>
            <a:lvl6pPr marL="2266315" indent="0">
              <a:buNone/>
              <a:defRPr sz="1985"/>
            </a:lvl6pPr>
            <a:lvl7pPr marL="2719705" indent="0">
              <a:buNone/>
              <a:defRPr sz="1985"/>
            </a:lvl7pPr>
            <a:lvl8pPr marL="3173095" indent="0">
              <a:buNone/>
              <a:defRPr sz="1985"/>
            </a:lvl8pPr>
            <a:lvl9pPr marL="3625850" indent="0">
              <a:buNone/>
              <a:defRPr sz="198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2571" y="2057400"/>
            <a:ext cx="4129553" cy="3811588"/>
          </a:xfrm>
        </p:spPr>
        <p:txBody>
          <a:bodyPr/>
          <a:lstStyle>
            <a:lvl1pPr marL="0" indent="0">
              <a:buNone/>
              <a:defRPr sz="1985"/>
            </a:lvl1pPr>
            <a:lvl2pPr marL="453390" indent="0">
              <a:buNone/>
              <a:defRPr sz="1785"/>
            </a:lvl2pPr>
            <a:lvl3pPr marL="906780" indent="0">
              <a:buNone/>
              <a:defRPr sz="1585"/>
            </a:lvl3pPr>
            <a:lvl4pPr marL="1359535" indent="0">
              <a:buNone/>
              <a:defRPr sz="1390"/>
            </a:lvl4pPr>
            <a:lvl5pPr marL="1812925" indent="0">
              <a:buNone/>
              <a:defRPr sz="1390"/>
            </a:lvl5pPr>
            <a:lvl6pPr marL="2266315" indent="0">
              <a:buNone/>
              <a:defRPr sz="1390"/>
            </a:lvl6pPr>
            <a:lvl7pPr marL="2719705" indent="0">
              <a:buNone/>
              <a:defRPr sz="1390"/>
            </a:lvl7pPr>
            <a:lvl8pPr marL="3173095" indent="0">
              <a:buNone/>
              <a:defRPr sz="1390"/>
            </a:lvl8pPr>
            <a:lvl9pPr marL="3625850" indent="0">
              <a:buNone/>
              <a:defRPr sz="13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2" y="365125"/>
            <a:ext cx="2606308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0998" y="365125"/>
            <a:ext cx="7667833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0997" y="365125"/>
            <a:ext cx="10425232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defTabSz="578485">
                <a:defRPr/>
              </a:pPr>
              <a:endParaRPr lang="zh-CN" altLang="en-US" sz="1140" ker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defTabSz="578485">
              <a:defRPr/>
            </a:pPr>
            <a:endParaRPr lang="zh-CN" altLang="en-US" sz="1140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defTabSz="578485">
              <a:defRPr/>
            </a:pPr>
            <a:endParaRPr lang="zh-CN" altLang="en-US" sz="1140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578485">
                      <a:defRPr/>
                    </a:pPr>
                    <a:endParaRPr lang="zh-CN" altLang="en-US" sz="827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578485">
                      <a:defRPr/>
                    </a:pPr>
                    <a:endParaRPr lang="zh-CN" altLang="en-US" sz="827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41" name="矩形 40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42" name="矩形 41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44" name="矩形 43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47" name="等腰三角形 46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4" name="椭圆 53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椭圆 59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椭圆 60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2" name="组合 61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63" name="组合 62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76" name="椭圆 75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7" name="椭圆 76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3" name="组合 72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74" name="椭圆 73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75" name="椭圆 74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71" name="加号 70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68" name="泪滴形 6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69" name="泪滴形 6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66" name="泪滴形 65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67" name="泪滴形 66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7" name="矩形 16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椭圆 19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6542" y="2130427"/>
            <a:ext cx="10274141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13084" y="3886200"/>
            <a:ext cx="8461058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4520" indent="0" algn="ctr">
              <a:buNone/>
              <a:defRPr/>
            </a:lvl2pPr>
            <a:lvl3pPr marL="1208405" indent="0" algn="ctr">
              <a:buNone/>
              <a:defRPr/>
            </a:lvl3pPr>
            <a:lvl4pPr marL="1812925" indent="0" algn="ctr">
              <a:buNone/>
              <a:defRPr/>
            </a:lvl4pPr>
            <a:lvl5pPr marL="2417445" indent="0" algn="ctr">
              <a:buNone/>
              <a:defRPr/>
            </a:lvl5pPr>
            <a:lvl6pPr marL="3021965" indent="0" algn="ctr">
              <a:buNone/>
              <a:defRPr/>
            </a:lvl6pPr>
            <a:lvl7pPr marL="3625850" indent="0" algn="ctr">
              <a:buNone/>
              <a:defRPr/>
            </a:lvl7pPr>
            <a:lvl8pPr marL="4230370" indent="0" algn="ctr">
              <a:buNone/>
              <a:defRPr/>
            </a:lvl8pPr>
            <a:lvl9pPr marL="483489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61" y="1600201"/>
            <a:ext cx="10878503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332" y="4406901"/>
            <a:ext cx="10274141" cy="1362075"/>
          </a:xfrm>
          <a:prstGeom prst="rect">
            <a:avLst/>
          </a:prstGeom>
        </p:spPr>
        <p:txBody>
          <a:bodyPr anchor="t"/>
          <a:lstStyle>
            <a:lvl1pPr algn="l">
              <a:defRPr sz="528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5332" y="2906713"/>
            <a:ext cx="1027414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5"/>
            </a:lvl1pPr>
            <a:lvl2pPr marL="604520" indent="0">
              <a:buNone/>
              <a:defRPr sz="2380"/>
            </a:lvl2pPr>
            <a:lvl3pPr marL="1208405" indent="0">
              <a:buNone/>
              <a:defRPr sz="2115"/>
            </a:lvl3pPr>
            <a:lvl4pPr marL="1812925" indent="0">
              <a:buNone/>
              <a:defRPr sz="1850"/>
            </a:lvl4pPr>
            <a:lvl5pPr marL="2417445" indent="0">
              <a:buNone/>
              <a:defRPr sz="1850"/>
            </a:lvl5pPr>
            <a:lvl6pPr marL="3021965" indent="0">
              <a:buNone/>
              <a:defRPr sz="1850"/>
            </a:lvl6pPr>
            <a:lvl7pPr marL="3625850" indent="0">
              <a:buNone/>
              <a:defRPr sz="1850"/>
            </a:lvl7pPr>
            <a:lvl8pPr marL="4230370" indent="0">
              <a:buNone/>
              <a:defRPr sz="1850"/>
            </a:lvl8pPr>
            <a:lvl9pPr marL="4834890" indent="0">
              <a:buNone/>
              <a:defRPr sz="18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361" y="1600201"/>
            <a:ext cx="5363706" cy="4525963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170"/>
            </a:lvl2pPr>
            <a:lvl3pPr>
              <a:defRPr sz="2645"/>
            </a:lvl3pPr>
            <a:lvl4pPr>
              <a:defRPr sz="2380"/>
            </a:lvl4pPr>
            <a:lvl5pPr>
              <a:defRPr sz="2380"/>
            </a:lvl5pPr>
            <a:lvl6pPr>
              <a:defRPr sz="2380"/>
            </a:lvl6pPr>
            <a:lvl7pPr>
              <a:defRPr sz="2380"/>
            </a:lvl7pPr>
            <a:lvl8pPr>
              <a:defRPr sz="2380"/>
            </a:lvl8pPr>
            <a:lvl9pPr>
              <a:defRPr sz="23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9158" y="1600201"/>
            <a:ext cx="5363706" cy="4525963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170"/>
            </a:lvl2pPr>
            <a:lvl3pPr>
              <a:defRPr sz="2645"/>
            </a:lvl3pPr>
            <a:lvl4pPr>
              <a:defRPr sz="2380"/>
            </a:lvl4pPr>
            <a:lvl5pPr>
              <a:defRPr sz="2380"/>
            </a:lvl5pPr>
            <a:lvl6pPr>
              <a:defRPr sz="2380"/>
            </a:lvl6pPr>
            <a:lvl7pPr>
              <a:defRPr sz="2380"/>
            </a:lvl7pPr>
            <a:lvl8pPr>
              <a:defRPr sz="2380"/>
            </a:lvl8pPr>
            <a:lvl9pPr>
              <a:defRPr sz="23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4363" y="1535113"/>
            <a:ext cx="534009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70" b="1"/>
            </a:lvl1pPr>
            <a:lvl2pPr marL="604520" indent="0">
              <a:buNone/>
              <a:defRPr sz="2645" b="1"/>
            </a:lvl2pPr>
            <a:lvl3pPr marL="1208405" indent="0">
              <a:buNone/>
              <a:defRPr sz="2380" b="1"/>
            </a:lvl3pPr>
            <a:lvl4pPr marL="1812925" indent="0">
              <a:buNone/>
              <a:defRPr sz="2115" b="1"/>
            </a:lvl4pPr>
            <a:lvl5pPr marL="2417445" indent="0">
              <a:buNone/>
              <a:defRPr sz="2115" b="1"/>
            </a:lvl5pPr>
            <a:lvl6pPr marL="3021965" indent="0">
              <a:buNone/>
              <a:defRPr sz="2115" b="1"/>
            </a:lvl6pPr>
            <a:lvl7pPr marL="3625850" indent="0">
              <a:buNone/>
              <a:defRPr sz="2115" b="1"/>
            </a:lvl7pPr>
            <a:lvl8pPr marL="4230370" indent="0">
              <a:buNone/>
              <a:defRPr sz="2115" b="1"/>
            </a:lvl8pPr>
            <a:lvl9pPr marL="4834890" indent="0">
              <a:buNone/>
              <a:defRPr sz="211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363" y="2174875"/>
            <a:ext cx="5340099" cy="3951288"/>
          </a:xfrm>
          <a:prstGeom prst="rect">
            <a:avLst/>
          </a:prstGeom>
        </p:spPr>
        <p:txBody>
          <a:bodyPr/>
          <a:lstStyle>
            <a:lvl1pPr>
              <a:defRPr sz="3170"/>
            </a:lvl1pPr>
            <a:lvl2pPr>
              <a:defRPr sz="2645"/>
            </a:lvl2pPr>
            <a:lvl3pPr>
              <a:defRPr sz="2380"/>
            </a:lvl3pPr>
            <a:lvl4pPr>
              <a:defRPr sz="2115"/>
            </a:lvl4pPr>
            <a:lvl5pPr>
              <a:defRPr sz="2115"/>
            </a:lvl5pPr>
            <a:lvl6pPr>
              <a:defRPr sz="2115"/>
            </a:lvl6pPr>
            <a:lvl7pPr>
              <a:defRPr sz="2115"/>
            </a:lvl7pPr>
            <a:lvl8pPr>
              <a:defRPr sz="2115"/>
            </a:lvl8pPr>
            <a:lvl9pPr>
              <a:defRPr sz="211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39618" y="1535113"/>
            <a:ext cx="5343246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70" b="1"/>
            </a:lvl1pPr>
            <a:lvl2pPr marL="604520" indent="0">
              <a:buNone/>
              <a:defRPr sz="2645" b="1"/>
            </a:lvl2pPr>
            <a:lvl3pPr marL="1208405" indent="0">
              <a:buNone/>
              <a:defRPr sz="2380" b="1"/>
            </a:lvl3pPr>
            <a:lvl4pPr marL="1812925" indent="0">
              <a:buNone/>
              <a:defRPr sz="2115" b="1"/>
            </a:lvl4pPr>
            <a:lvl5pPr marL="2417445" indent="0">
              <a:buNone/>
              <a:defRPr sz="2115" b="1"/>
            </a:lvl5pPr>
            <a:lvl6pPr marL="3021965" indent="0">
              <a:buNone/>
              <a:defRPr sz="2115" b="1"/>
            </a:lvl6pPr>
            <a:lvl7pPr marL="3625850" indent="0">
              <a:buNone/>
              <a:defRPr sz="2115" b="1"/>
            </a:lvl7pPr>
            <a:lvl8pPr marL="4230370" indent="0">
              <a:buNone/>
              <a:defRPr sz="2115" b="1"/>
            </a:lvl8pPr>
            <a:lvl9pPr marL="4834890" indent="0">
              <a:buNone/>
              <a:defRPr sz="211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39618" y="2174875"/>
            <a:ext cx="5343246" cy="3951288"/>
          </a:xfrm>
          <a:prstGeom prst="rect">
            <a:avLst/>
          </a:prstGeom>
        </p:spPr>
        <p:txBody>
          <a:bodyPr/>
          <a:lstStyle>
            <a:lvl1pPr>
              <a:defRPr sz="3170"/>
            </a:lvl1pPr>
            <a:lvl2pPr>
              <a:defRPr sz="2645"/>
            </a:lvl2pPr>
            <a:lvl3pPr>
              <a:defRPr sz="2380"/>
            </a:lvl3pPr>
            <a:lvl4pPr>
              <a:defRPr sz="2115"/>
            </a:lvl4pPr>
            <a:lvl5pPr>
              <a:defRPr sz="2115"/>
            </a:lvl5pPr>
            <a:lvl6pPr>
              <a:defRPr sz="2115"/>
            </a:lvl6pPr>
            <a:lvl7pPr>
              <a:defRPr sz="2115"/>
            </a:lvl7pPr>
            <a:lvl8pPr>
              <a:defRPr sz="2115"/>
            </a:lvl8pPr>
            <a:lvl9pPr>
              <a:defRPr sz="211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21" name="矩形 20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椭圆 23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3049"/>
            <a:ext cx="3977139" cy="1162051"/>
          </a:xfrm>
          <a:prstGeom prst="rect">
            <a:avLst/>
          </a:prstGeom>
        </p:spPr>
        <p:txBody>
          <a:bodyPr anchor="b"/>
          <a:lstStyle>
            <a:lvl1pPr algn="l">
              <a:defRPr sz="264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6297" y="273052"/>
            <a:ext cx="6756570" cy="5853113"/>
          </a:xfrm>
          <a:prstGeom prst="rect">
            <a:avLst/>
          </a:prstGeom>
        </p:spPr>
        <p:txBody>
          <a:bodyPr/>
          <a:lstStyle>
            <a:lvl1pPr>
              <a:defRPr sz="4230"/>
            </a:lvl1pPr>
            <a:lvl2pPr>
              <a:defRPr sz="3700"/>
            </a:lvl2pPr>
            <a:lvl3pPr>
              <a:defRPr sz="3170"/>
            </a:lvl3pPr>
            <a:lvl4pPr>
              <a:defRPr sz="2645"/>
            </a:lvl4pPr>
            <a:lvl5pPr>
              <a:defRPr sz="2645"/>
            </a:lvl5pPr>
            <a:lvl6pPr>
              <a:defRPr sz="2645"/>
            </a:lvl6pPr>
            <a:lvl7pPr>
              <a:defRPr sz="2645"/>
            </a:lvl7pPr>
            <a:lvl8pPr>
              <a:defRPr sz="2645"/>
            </a:lvl8pPr>
            <a:lvl9pPr>
              <a:defRPr sz="264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4361" y="1435101"/>
            <a:ext cx="3977139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50"/>
            </a:lvl1pPr>
            <a:lvl2pPr marL="604520" indent="0">
              <a:buNone/>
              <a:defRPr sz="1585"/>
            </a:lvl2pPr>
            <a:lvl3pPr marL="1208405" indent="0">
              <a:buNone/>
              <a:defRPr sz="1320"/>
            </a:lvl3pPr>
            <a:lvl4pPr marL="1812925" indent="0">
              <a:buNone/>
              <a:defRPr sz="1190"/>
            </a:lvl4pPr>
            <a:lvl5pPr marL="2417445" indent="0">
              <a:buNone/>
              <a:defRPr sz="1190"/>
            </a:lvl5pPr>
            <a:lvl6pPr marL="3021965" indent="0">
              <a:buNone/>
              <a:defRPr sz="1190"/>
            </a:lvl6pPr>
            <a:lvl7pPr marL="3625850" indent="0">
              <a:buNone/>
              <a:defRPr sz="1190"/>
            </a:lvl7pPr>
            <a:lvl8pPr marL="4230370" indent="0">
              <a:buNone/>
              <a:defRPr sz="1190"/>
            </a:lvl8pPr>
            <a:lvl9pPr marL="4834890" indent="0">
              <a:buNone/>
              <a:defRPr sz="11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8656" y="4800600"/>
            <a:ext cx="7252335" cy="566739"/>
          </a:xfrm>
          <a:prstGeom prst="rect">
            <a:avLst/>
          </a:prstGeom>
        </p:spPr>
        <p:txBody>
          <a:bodyPr anchor="b"/>
          <a:lstStyle>
            <a:lvl1pPr algn="l">
              <a:defRPr sz="264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68656" y="612775"/>
            <a:ext cx="725233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30"/>
            </a:lvl1pPr>
            <a:lvl2pPr marL="604520" indent="0">
              <a:buNone/>
              <a:defRPr sz="3700"/>
            </a:lvl2pPr>
            <a:lvl3pPr marL="1208405" indent="0">
              <a:buNone/>
              <a:defRPr sz="3170"/>
            </a:lvl3pPr>
            <a:lvl4pPr marL="1812925" indent="0">
              <a:buNone/>
              <a:defRPr sz="2645"/>
            </a:lvl4pPr>
            <a:lvl5pPr marL="2417445" indent="0">
              <a:buNone/>
              <a:defRPr sz="2645"/>
            </a:lvl5pPr>
            <a:lvl6pPr marL="3021965" indent="0">
              <a:buNone/>
              <a:defRPr sz="2645"/>
            </a:lvl6pPr>
            <a:lvl7pPr marL="3625850" indent="0">
              <a:buNone/>
              <a:defRPr sz="2645"/>
            </a:lvl7pPr>
            <a:lvl8pPr marL="4230370" indent="0">
              <a:buNone/>
              <a:defRPr sz="2645"/>
            </a:lvl8pPr>
            <a:lvl9pPr marL="4834890" indent="0">
              <a:buNone/>
              <a:defRPr sz="264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8656" y="5367337"/>
            <a:ext cx="7252335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50"/>
            </a:lvl1pPr>
            <a:lvl2pPr marL="604520" indent="0">
              <a:buNone/>
              <a:defRPr sz="1585"/>
            </a:lvl2pPr>
            <a:lvl3pPr marL="1208405" indent="0">
              <a:buNone/>
              <a:defRPr sz="1320"/>
            </a:lvl3pPr>
            <a:lvl4pPr marL="1812925" indent="0">
              <a:buNone/>
              <a:defRPr sz="1190"/>
            </a:lvl4pPr>
            <a:lvl5pPr marL="2417445" indent="0">
              <a:buNone/>
              <a:defRPr sz="1190"/>
            </a:lvl5pPr>
            <a:lvl6pPr marL="3021965" indent="0">
              <a:buNone/>
              <a:defRPr sz="1190"/>
            </a:lvl6pPr>
            <a:lvl7pPr marL="3625850" indent="0">
              <a:buNone/>
              <a:defRPr sz="1190"/>
            </a:lvl7pPr>
            <a:lvl8pPr marL="4230370" indent="0">
              <a:buNone/>
              <a:defRPr sz="1190"/>
            </a:lvl8pPr>
            <a:lvl9pPr marL="4834890" indent="0">
              <a:buNone/>
              <a:defRPr sz="11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361" y="1600201"/>
            <a:ext cx="10878503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3238" y="274640"/>
            <a:ext cx="2719626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361" y="274640"/>
            <a:ext cx="8007787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cxnSp>
        <p:nvCxnSpPr>
          <p:cNvPr id="189" name="直接连接符 188"/>
          <p:cNvCxnSpPr/>
          <p:nvPr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192" name="矩形 191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93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94" name="组合 193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95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2" name="组合 281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283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5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5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7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0" name="直接连接符 369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流程图: 准备 370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372" name="直接连接符 371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 dirty="0">
                <a:solidFill>
                  <a:prstClr val="white"/>
                </a:solidFill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defRPr/>
            </a:pPr>
            <a:r>
              <a:rPr lang="zh-CN" altLang="en-US" sz="5570" b="1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lang="en-US" altLang="zh-CN" sz="5570" b="1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0" name="组合 99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101" name="矩形 100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2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03" name="组合 102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04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8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2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7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1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8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9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1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3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9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0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1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2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3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4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5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6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7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8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9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0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1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2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3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4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5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8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9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0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2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3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4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5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6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7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9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心形 189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91" name="矩形 190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152.xml"/><Relationship Id="rId98" Type="http://schemas.openxmlformats.org/officeDocument/2006/relationships/slideLayout" Target="../slideLayouts/slideLayout151.xml"/><Relationship Id="rId97" Type="http://schemas.openxmlformats.org/officeDocument/2006/relationships/slideLayout" Target="../slideLayouts/slideLayout150.xml"/><Relationship Id="rId96" Type="http://schemas.openxmlformats.org/officeDocument/2006/relationships/slideLayout" Target="../slideLayouts/slideLayout149.xml"/><Relationship Id="rId95" Type="http://schemas.openxmlformats.org/officeDocument/2006/relationships/slideLayout" Target="../slideLayouts/slideLayout148.xml"/><Relationship Id="rId94" Type="http://schemas.openxmlformats.org/officeDocument/2006/relationships/slideLayout" Target="../slideLayouts/slideLayout147.xml"/><Relationship Id="rId93" Type="http://schemas.openxmlformats.org/officeDocument/2006/relationships/slideLayout" Target="../slideLayouts/slideLayout146.xml"/><Relationship Id="rId92" Type="http://schemas.openxmlformats.org/officeDocument/2006/relationships/slideLayout" Target="../slideLayouts/slideLayout145.xml"/><Relationship Id="rId91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62.xml"/><Relationship Id="rId89" Type="http://schemas.openxmlformats.org/officeDocument/2006/relationships/slideLayout" Target="../slideLayouts/slideLayout142.xml"/><Relationship Id="rId88" Type="http://schemas.openxmlformats.org/officeDocument/2006/relationships/slideLayout" Target="../slideLayouts/slideLayout141.xml"/><Relationship Id="rId87" Type="http://schemas.openxmlformats.org/officeDocument/2006/relationships/slideLayout" Target="../slideLayouts/slideLayout140.xml"/><Relationship Id="rId86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138.xml"/><Relationship Id="rId84" Type="http://schemas.openxmlformats.org/officeDocument/2006/relationships/slideLayout" Target="../slideLayouts/slideLayout137.xml"/><Relationship Id="rId83" Type="http://schemas.openxmlformats.org/officeDocument/2006/relationships/slideLayout" Target="../slideLayouts/slideLayout136.xml"/><Relationship Id="rId82" Type="http://schemas.openxmlformats.org/officeDocument/2006/relationships/slideLayout" Target="../slideLayouts/slideLayout135.xml"/><Relationship Id="rId81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61.xml"/><Relationship Id="rId79" Type="http://schemas.openxmlformats.org/officeDocument/2006/relationships/slideLayout" Target="../slideLayouts/slideLayout132.xml"/><Relationship Id="rId78" Type="http://schemas.openxmlformats.org/officeDocument/2006/relationships/slideLayout" Target="../slideLayouts/slideLayout131.xml"/><Relationship Id="rId77" Type="http://schemas.openxmlformats.org/officeDocument/2006/relationships/slideLayout" Target="../slideLayouts/slideLayout130.xml"/><Relationship Id="rId76" Type="http://schemas.openxmlformats.org/officeDocument/2006/relationships/slideLayout" Target="../slideLayouts/slideLayout129.xml"/><Relationship Id="rId75" Type="http://schemas.openxmlformats.org/officeDocument/2006/relationships/slideLayout" Target="../slideLayouts/slideLayout128.xml"/><Relationship Id="rId74" Type="http://schemas.openxmlformats.org/officeDocument/2006/relationships/slideLayout" Target="../slideLayouts/slideLayout127.xml"/><Relationship Id="rId73" Type="http://schemas.openxmlformats.org/officeDocument/2006/relationships/slideLayout" Target="../slideLayouts/slideLayout126.xml"/><Relationship Id="rId72" Type="http://schemas.openxmlformats.org/officeDocument/2006/relationships/slideLayout" Target="../slideLayouts/slideLayout125.xml"/><Relationship Id="rId71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122.xml"/><Relationship Id="rId68" Type="http://schemas.openxmlformats.org/officeDocument/2006/relationships/slideLayout" Target="../slideLayouts/slideLayout121.xml"/><Relationship Id="rId67" Type="http://schemas.openxmlformats.org/officeDocument/2006/relationships/slideLayout" Target="../slideLayouts/slideLayout120.xml"/><Relationship Id="rId66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3.xml"/><Relationship Id="rId3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72.xml"/><Relationship Id="rId181" Type="http://schemas.openxmlformats.org/officeDocument/2006/relationships/theme" Target="../theme/theme4.xml"/><Relationship Id="rId180" Type="http://schemas.openxmlformats.org/officeDocument/2006/relationships/image" Target="../media/image5.png"/><Relationship Id="rId18" Type="http://schemas.openxmlformats.org/officeDocument/2006/relationships/slideLayout" Target="../slideLayouts/slideLayout71.xml"/><Relationship Id="rId179" Type="http://schemas.openxmlformats.org/officeDocument/2006/relationships/image" Target="../media/image4.png"/><Relationship Id="rId178" Type="http://schemas.openxmlformats.org/officeDocument/2006/relationships/slideLayout" Target="../slideLayouts/slideLayout231.xml"/><Relationship Id="rId177" Type="http://schemas.openxmlformats.org/officeDocument/2006/relationships/slideLayout" Target="../slideLayouts/slideLayout230.xml"/><Relationship Id="rId176" Type="http://schemas.openxmlformats.org/officeDocument/2006/relationships/slideLayout" Target="../slideLayouts/slideLayout229.xml"/><Relationship Id="rId175" Type="http://schemas.openxmlformats.org/officeDocument/2006/relationships/slideLayout" Target="../slideLayouts/slideLayout228.xml"/><Relationship Id="rId174" Type="http://schemas.openxmlformats.org/officeDocument/2006/relationships/slideLayout" Target="../slideLayouts/slideLayout227.xml"/><Relationship Id="rId173" Type="http://schemas.openxmlformats.org/officeDocument/2006/relationships/slideLayout" Target="../slideLayouts/slideLayout226.xml"/><Relationship Id="rId172" Type="http://schemas.openxmlformats.org/officeDocument/2006/relationships/slideLayout" Target="../slideLayouts/slideLayout225.xml"/><Relationship Id="rId171" Type="http://schemas.openxmlformats.org/officeDocument/2006/relationships/slideLayout" Target="../slideLayouts/slideLayout224.xml"/><Relationship Id="rId170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70.xml"/><Relationship Id="rId169" Type="http://schemas.openxmlformats.org/officeDocument/2006/relationships/slideLayout" Target="../slideLayouts/slideLayout222.xml"/><Relationship Id="rId168" Type="http://schemas.openxmlformats.org/officeDocument/2006/relationships/slideLayout" Target="../slideLayouts/slideLayout221.xml"/><Relationship Id="rId167" Type="http://schemas.openxmlformats.org/officeDocument/2006/relationships/slideLayout" Target="../slideLayouts/slideLayout220.xml"/><Relationship Id="rId166" Type="http://schemas.openxmlformats.org/officeDocument/2006/relationships/slideLayout" Target="../slideLayouts/slideLayout219.xml"/><Relationship Id="rId165" Type="http://schemas.openxmlformats.org/officeDocument/2006/relationships/slideLayout" Target="../slideLayouts/slideLayout218.xml"/><Relationship Id="rId164" Type="http://schemas.openxmlformats.org/officeDocument/2006/relationships/slideLayout" Target="../slideLayouts/slideLayout217.xml"/><Relationship Id="rId163" Type="http://schemas.openxmlformats.org/officeDocument/2006/relationships/slideLayout" Target="../slideLayouts/slideLayout216.xml"/><Relationship Id="rId162" Type="http://schemas.openxmlformats.org/officeDocument/2006/relationships/slideLayout" Target="../slideLayouts/slideLayout215.xml"/><Relationship Id="rId161" Type="http://schemas.openxmlformats.org/officeDocument/2006/relationships/slideLayout" Target="../slideLayouts/slideLayout214.xml"/><Relationship Id="rId160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69.xml"/><Relationship Id="rId159" Type="http://schemas.openxmlformats.org/officeDocument/2006/relationships/slideLayout" Target="../slideLayouts/slideLayout212.xml"/><Relationship Id="rId158" Type="http://schemas.openxmlformats.org/officeDocument/2006/relationships/slideLayout" Target="../slideLayouts/slideLayout211.xml"/><Relationship Id="rId157" Type="http://schemas.openxmlformats.org/officeDocument/2006/relationships/slideLayout" Target="../slideLayouts/slideLayout210.xml"/><Relationship Id="rId156" Type="http://schemas.openxmlformats.org/officeDocument/2006/relationships/slideLayout" Target="../slideLayouts/slideLayout209.xml"/><Relationship Id="rId155" Type="http://schemas.openxmlformats.org/officeDocument/2006/relationships/slideLayout" Target="../slideLayouts/slideLayout208.xml"/><Relationship Id="rId154" Type="http://schemas.openxmlformats.org/officeDocument/2006/relationships/slideLayout" Target="../slideLayouts/slideLayout207.xml"/><Relationship Id="rId153" Type="http://schemas.openxmlformats.org/officeDocument/2006/relationships/slideLayout" Target="../slideLayouts/slideLayout206.xml"/><Relationship Id="rId152" Type="http://schemas.openxmlformats.org/officeDocument/2006/relationships/slideLayout" Target="../slideLayouts/slideLayout205.xml"/><Relationship Id="rId151" Type="http://schemas.openxmlformats.org/officeDocument/2006/relationships/slideLayout" Target="../slideLayouts/slideLayout204.xml"/><Relationship Id="rId150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68.xml"/><Relationship Id="rId149" Type="http://schemas.openxmlformats.org/officeDocument/2006/relationships/slideLayout" Target="../slideLayouts/slideLayout202.xml"/><Relationship Id="rId148" Type="http://schemas.openxmlformats.org/officeDocument/2006/relationships/slideLayout" Target="../slideLayouts/slideLayout201.xml"/><Relationship Id="rId147" Type="http://schemas.openxmlformats.org/officeDocument/2006/relationships/slideLayout" Target="../slideLayouts/slideLayout200.xml"/><Relationship Id="rId146" Type="http://schemas.openxmlformats.org/officeDocument/2006/relationships/slideLayout" Target="../slideLayouts/slideLayout199.xml"/><Relationship Id="rId145" Type="http://schemas.openxmlformats.org/officeDocument/2006/relationships/slideLayout" Target="../slideLayouts/slideLayout198.xml"/><Relationship Id="rId144" Type="http://schemas.openxmlformats.org/officeDocument/2006/relationships/slideLayout" Target="../slideLayouts/slideLayout197.xml"/><Relationship Id="rId143" Type="http://schemas.openxmlformats.org/officeDocument/2006/relationships/slideLayout" Target="../slideLayouts/slideLayout196.xml"/><Relationship Id="rId142" Type="http://schemas.openxmlformats.org/officeDocument/2006/relationships/slideLayout" Target="../slideLayouts/slideLayout195.xml"/><Relationship Id="rId141" Type="http://schemas.openxmlformats.org/officeDocument/2006/relationships/slideLayout" Target="../slideLayouts/slideLayout194.xml"/><Relationship Id="rId140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67.xml"/><Relationship Id="rId139" Type="http://schemas.openxmlformats.org/officeDocument/2006/relationships/slideLayout" Target="../slideLayouts/slideLayout192.xml"/><Relationship Id="rId138" Type="http://schemas.openxmlformats.org/officeDocument/2006/relationships/slideLayout" Target="../slideLayouts/slideLayout191.xml"/><Relationship Id="rId137" Type="http://schemas.openxmlformats.org/officeDocument/2006/relationships/slideLayout" Target="../slideLayouts/slideLayout190.xml"/><Relationship Id="rId136" Type="http://schemas.openxmlformats.org/officeDocument/2006/relationships/slideLayout" Target="../slideLayouts/slideLayout189.xml"/><Relationship Id="rId135" Type="http://schemas.openxmlformats.org/officeDocument/2006/relationships/slideLayout" Target="../slideLayouts/slideLayout188.xml"/><Relationship Id="rId134" Type="http://schemas.openxmlformats.org/officeDocument/2006/relationships/slideLayout" Target="../slideLayouts/slideLayout187.xml"/><Relationship Id="rId133" Type="http://schemas.openxmlformats.org/officeDocument/2006/relationships/slideLayout" Target="../slideLayouts/slideLayout186.xml"/><Relationship Id="rId132" Type="http://schemas.openxmlformats.org/officeDocument/2006/relationships/slideLayout" Target="../slideLayouts/slideLayout185.xml"/><Relationship Id="rId131" Type="http://schemas.openxmlformats.org/officeDocument/2006/relationships/slideLayout" Target="../slideLayouts/slideLayout184.xml"/><Relationship Id="rId130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66.xml"/><Relationship Id="rId129" Type="http://schemas.openxmlformats.org/officeDocument/2006/relationships/slideLayout" Target="../slideLayouts/slideLayout182.xml"/><Relationship Id="rId128" Type="http://schemas.openxmlformats.org/officeDocument/2006/relationships/slideLayout" Target="../slideLayouts/slideLayout181.xml"/><Relationship Id="rId127" Type="http://schemas.openxmlformats.org/officeDocument/2006/relationships/slideLayout" Target="../slideLayouts/slideLayout180.xml"/><Relationship Id="rId126" Type="http://schemas.openxmlformats.org/officeDocument/2006/relationships/slideLayout" Target="../slideLayouts/slideLayout179.xml"/><Relationship Id="rId125" Type="http://schemas.openxmlformats.org/officeDocument/2006/relationships/slideLayout" Target="../slideLayouts/slideLayout178.xml"/><Relationship Id="rId124" Type="http://schemas.openxmlformats.org/officeDocument/2006/relationships/slideLayout" Target="../slideLayouts/slideLayout177.xml"/><Relationship Id="rId123" Type="http://schemas.openxmlformats.org/officeDocument/2006/relationships/slideLayout" Target="../slideLayouts/slideLayout176.xml"/><Relationship Id="rId122" Type="http://schemas.openxmlformats.org/officeDocument/2006/relationships/slideLayout" Target="../slideLayouts/slideLayout175.xml"/><Relationship Id="rId121" Type="http://schemas.openxmlformats.org/officeDocument/2006/relationships/slideLayout" Target="../slideLayouts/slideLayout174.xml"/><Relationship Id="rId120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65.xml"/><Relationship Id="rId119" Type="http://schemas.openxmlformats.org/officeDocument/2006/relationships/slideLayout" Target="../slideLayouts/slideLayout172.xml"/><Relationship Id="rId118" Type="http://schemas.openxmlformats.org/officeDocument/2006/relationships/slideLayout" Target="../slideLayouts/slideLayout171.xml"/><Relationship Id="rId117" Type="http://schemas.openxmlformats.org/officeDocument/2006/relationships/slideLayout" Target="../slideLayouts/slideLayout170.xml"/><Relationship Id="rId116" Type="http://schemas.openxmlformats.org/officeDocument/2006/relationships/slideLayout" Target="../slideLayouts/slideLayout169.xml"/><Relationship Id="rId115" Type="http://schemas.openxmlformats.org/officeDocument/2006/relationships/slideLayout" Target="../slideLayouts/slideLayout168.xml"/><Relationship Id="rId114" Type="http://schemas.openxmlformats.org/officeDocument/2006/relationships/slideLayout" Target="../slideLayouts/slideLayout167.xml"/><Relationship Id="rId113" Type="http://schemas.openxmlformats.org/officeDocument/2006/relationships/slideLayout" Target="../slideLayouts/slideLayout166.xml"/><Relationship Id="rId112" Type="http://schemas.openxmlformats.org/officeDocument/2006/relationships/slideLayout" Target="../slideLayouts/slideLayout165.xml"/><Relationship Id="rId111" Type="http://schemas.openxmlformats.org/officeDocument/2006/relationships/slideLayout" Target="../slideLayouts/slideLayout164.xml"/><Relationship Id="rId1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64.xml"/><Relationship Id="rId109" Type="http://schemas.openxmlformats.org/officeDocument/2006/relationships/slideLayout" Target="../slideLayouts/slideLayout162.xml"/><Relationship Id="rId108" Type="http://schemas.openxmlformats.org/officeDocument/2006/relationships/slideLayout" Target="../slideLayouts/slideLayout161.xml"/><Relationship Id="rId107" Type="http://schemas.openxmlformats.org/officeDocument/2006/relationships/slideLayout" Target="../slideLayouts/slideLayout160.xml"/><Relationship Id="rId106" Type="http://schemas.openxmlformats.org/officeDocument/2006/relationships/slideLayout" Target="../slideLayouts/slideLayout159.xml"/><Relationship Id="rId105" Type="http://schemas.openxmlformats.org/officeDocument/2006/relationships/slideLayout" Target="../slideLayouts/slideLayout158.xml"/><Relationship Id="rId104" Type="http://schemas.openxmlformats.org/officeDocument/2006/relationships/slideLayout" Target="../slideLayouts/slideLayout157.xml"/><Relationship Id="rId103" Type="http://schemas.openxmlformats.org/officeDocument/2006/relationships/slideLayout" Target="../slideLayouts/slideLayout156.xml"/><Relationship Id="rId102" Type="http://schemas.openxmlformats.org/officeDocument/2006/relationships/slideLayout" Target="../slideLayouts/slideLayout155.xml"/><Relationship Id="rId101" Type="http://schemas.openxmlformats.org/officeDocument/2006/relationships/slideLayout" Target="../slideLayouts/slideLayout154.xml"/><Relationship Id="rId100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3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459F-9661-495C-A415-8AC908F2D0FC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087225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600378" y="908051"/>
            <a:ext cx="214045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751469" y="908051"/>
            <a:ext cx="214045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797421" y="867833"/>
            <a:ext cx="86038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0294" y="188384"/>
            <a:ext cx="558195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3170"/>
          </a:p>
        </p:txBody>
      </p:sp>
      <p:sp>
        <p:nvSpPr>
          <p:cNvPr id="1031" name="矩形 16"/>
          <p:cNvSpPr/>
          <p:nvPr/>
        </p:nvSpPr>
        <p:spPr>
          <a:xfrm>
            <a:off x="407104" y="279400"/>
            <a:ext cx="784830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4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4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4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317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428089" y="6337300"/>
            <a:ext cx="1141571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576" y="6254751"/>
            <a:ext cx="1224461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43752" y="6358467"/>
            <a:ext cx="5416550" cy="5784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317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317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8813602" y="6360584"/>
            <a:ext cx="3000821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764" r:id="rId60"/>
    <p:sldLayoutId id="2147483765" r:id="rId61"/>
    <p:sldLayoutId id="2147483766" r:id="rId62"/>
    <p:sldLayoutId id="2147483767" r:id="rId63"/>
    <p:sldLayoutId id="2147483768" r:id="rId64"/>
    <p:sldLayoutId id="2147483769" r:id="rId65"/>
    <p:sldLayoutId id="2147483770" r:id="rId66"/>
    <p:sldLayoutId id="2147483771" r:id="rId67"/>
    <p:sldLayoutId id="2147483772" r:id="rId68"/>
    <p:sldLayoutId id="2147483773" r:id="rId69"/>
    <p:sldLayoutId id="2147483774" r:id="rId70"/>
    <p:sldLayoutId id="2147483775" r:id="rId71"/>
    <p:sldLayoutId id="2147483776" r:id="rId72"/>
    <p:sldLayoutId id="2147483777" r:id="rId73"/>
    <p:sldLayoutId id="2147483778" r:id="rId74"/>
    <p:sldLayoutId id="2147483779" r:id="rId75"/>
    <p:sldLayoutId id="2147483780" r:id="rId76"/>
    <p:sldLayoutId id="2147483781" r:id="rId77"/>
    <p:sldLayoutId id="2147483782" r:id="rId78"/>
    <p:sldLayoutId id="2147483783" r:id="rId79"/>
    <p:sldLayoutId id="2147483784" r:id="rId80"/>
    <p:sldLayoutId id="2147483785" r:id="rId81"/>
    <p:sldLayoutId id="2147483786" r:id="rId82"/>
    <p:sldLayoutId id="2147483787" r:id="rId83"/>
    <p:sldLayoutId id="2147483788" r:id="rId84"/>
    <p:sldLayoutId id="2147483789" r:id="rId85"/>
    <p:sldLayoutId id="2147483790" r:id="rId86"/>
    <p:sldLayoutId id="2147483791" r:id="rId87"/>
    <p:sldLayoutId id="2147483792" r:id="rId88"/>
    <p:sldLayoutId id="2147483793" r:id="rId89"/>
    <p:sldLayoutId id="2147483794" r:id="rId90"/>
    <p:sldLayoutId id="2147483795" r:id="rId91"/>
    <p:sldLayoutId id="2147483796" r:id="rId92"/>
    <p:sldLayoutId id="2147483797" r:id="rId93"/>
    <p:sldLayoutId id="2147483798" r:id="rId94"/>
    <p:sldLayoutId id="2147483799" r:id="rId95"/>
    <p:sldLayoutId id="2147483800" r:id="rId96"/>
    <p:sldLayoutId id="2147483801" r:id="rId97"/>
    <p:sldLayoutId id="2147483802" r:id="rId98"/>
    <p:sldLayoutId id="2147483803" r:id="rId99"/>
    <p:sldLayoutId id="2147483804" r:id="rId100"/>
    <p:sldLayoutId id="2147483805" r:id="rId101"/>
    <p:sldLayoutId id="2147483806" r:id="rId102"/>
    <p:sldLayoutId id="2147483807" r:id="rId103"/>
    <p:sldLayoutId id="2147483808" r:id="rId104"/>
    <p:sldLayoutId id="2147483809" r:id="rId105"/>
    <p:sldLayoutId id="2147483810" r:id="rId106"/>
    <p:sldLayoutId id="2147483811" r:id="rId107"/>
    <p:sldLayoutId id="2147483812" r:id="rId108"/>
    <p:sldLayoutId id="2147483813" r:id="rId109"/>
    <p:sldLayoutId id="2147483814" r:id="rId110"/>
    <p:sldLayoutId id="2147483815" r:id="rId111"/>
    <p:sldLayoutId id="2147483816" r:id="rId112"/>
    <p:sldLayoutId id="2147483817" r:id="rId113"/>
    <p:sldLayoutId id="2147483818" r:id="rId114"/>
    <p:sldLayoutId id="2147483819" r:id="rId115"/>
    <p:sldLayoutId id="2147483820" r:id="rId116"/>
    <p:sldLayoutId id="2147483821" r:id="rId117"/>
    <p:sldLayoutId id="2147483822" r:id="rId118"/>
    <p:sldLayoutId id="2147483823" r:id="rId119"/>
    <p:sldLayoutId id="2147483824" r:id="rId120"/>
    <p:sldLayoutId id="2147483825" r:id="rId121"/>
    <p:sldLayoutId id="2147483826" r:id="rId122"/>
    <p:sldLayoutId id="2147483827" r:id="rId123"/>
    <p:sldLayoutId id="2147483828" r:id="rId124"/>
    <p:sldLayoutId id="2147483829" r:id="rId125"/>
    <p:sldLayoutId id="2147483830" r:id="rId126"/>
    <p:sldLayoutId id="2147483831" r:id="rId127"/>
    <p:sldLayoutId id="2147483832" r:id="rId128"/>
    <p:sldLayoutId id="2147483833" r:id="rId129"/>
    <p:sldLayoutId id="2147483834" r:id="rId130"/>
    <p:sldLayoutId id="2147483835" r:id="rId131"/>
    <p:sldLayoutId id="2147483836" r:id="rId132"/>
    <p:sldLayoutId id="2147483837" r:id="rId133"/>
    <p:sldLayoutId id="2147483838" r:id="rId134"/>
    <p:sldLayoutId id="2147483839" r:id="rId135"/>
    <p:sldLayoutId id="2147483840" r:id="rId136"/>
    <p:sldLayoutId id="2147483841" r:id="rId137"/>
    <p:sldLayoutId id="2147483842" r:id="rId138"/>
    <p:sldLayoutId id="2147483843" r:id="rId139"/>
    <p:sldLayoutId id="2147483844" r:id="rId140"/>
    <p:sldLayoutId id="2147483845" r:id="rId141"/>
    <p:sldLayoutId id="2147483846" r:id="rId142"/>
    <p:sldLayoutId id="2147483847" r:id="rId143"/>
    <p:sldLayoutId id="2147483848" r:id="rId144"/>
    <p:sldLayoutId id="2147483849" r:id="rId145"/>
    <p:sldLayoutId id="2147483850" r:id="rId146"/>
    <p:sldLayoutId id="2147483851" r:id="rId147"/>
    <p:sldLayoutId id="2147483852" r:id="rId148"/>
    <p:sldLayoutId id="2147483853" r:id="rId149"/>
    <p:sldLayoutId id="2147483854" r:id="rId150"/>
    <p:sldLayoutId id="2147483855" r:id="rId151"/>
    <p:sldLayoutId id="2147483856" r:id="rId152"/>
    <p:sldLayoutId id="2147483857" r:id="rId153"/>
    <p:sldLayoutId id="2147483858" r:id="rId154"/>
    <p:sldLayoutId id="2147483859" r:id="rId155"/>
    <p:sldLayoutId id="2147483860" r:id="rId156"/>
    <p:sldLayoutId id="2147483861" r:id="rId157"/>
    <p:sldLayoutId id="2147483862" r:id="rId158"/>
    <p:sldLayoutId id="2147483863" r:id="rId159"/>
    <p:sldLayoutId id="2147483864" r:id="rId160"/>
    <p:sldLayoutId id="2147483865" r:id="rId161"/>
    <p:sldLayoutId id="2147483866" r:id="rId162"/>
    <p:sldLayoutId id="2147483867" r:id="rId163"/>
    <p:sldLayoutId id="2147483868" r:id="rId164"/>
    <p:sldLayoutId id="2147483869" r:id="rId165"/>
    <p:sldLayoutId id="2147483870" r:id="rId166"/>
    <p:sldLayoutId id="2147483871" r:id="rId167"/>
    <p:sldLayoutId id="2147483872" r:id="rId168"/>
    <p:sldLayoutId id="2147483873" r:id="rId169"/>
    <p:sldLayoutId id="2147483874" r:id="rId170"/>
    <p:sldLayoutId id="2147483875" r:id="rId171"/>
    <p:sldLayoutId id="2147483876" r:id="rId172"/>
    <p:sldLayoutId id="2147483877" r:id="rId173"/>
    <p:sldLayoutId id="2147483878" r:id="rId174"/>
    <p:sldLayoutId id="2147483879" r:id="rId175"/>
    <p:sldLayoutId id="2147483880" r:id="rId176"/>
    <p:sldLayoutId id="2147483881" r:id="rId177"/>
    <p:sldLayoutId id="2147483882" r:id="rId178"/>
  </p:sldLayoutIdLst>
  <p:transition spd="slow"/>
  <p:hf sldNum="0" hdr="0" ftr="0" dt="0"/>
  <p:txStyles>
    <p:titleStyle>
      <a:lvl1pPr marL="1208405" indent="-1208405" algn="ctr" rtl="0" eaLnBrk="0" fontAlgn="base" hangingPunct="0">
        <a:spcBef>
          <a:spcPct val="0"/>
        </a:spcBef>
        <a:spcAft>
          <a:spcPct val="0"/>
        </a:spcAft>
        <a:defRPr sz="568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3390" indent="-45339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82345" indent="-37782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57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10665" indent="-30226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4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15185" indent="-30226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17800" indent="-30035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22320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26840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30725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35245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60452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2pPr>
      <a:lvl3pPr marL="120840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3pPr>
      <a:lvl4pPr marL="181292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4pPr>
      <a:lvl5pPr marL="241744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5pPr>
      <a:lvl6pPr marL="302196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6pPr>
      <a:lvl7pPr marL="362585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7pPr>
      <a:lvl8pPr marL="423037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8pPr>
      <a:lvl9pPr marL="483489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0997" y="366184"/>
            <a:ext cx="10425232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0997" y="1826684"/>
            <a:ext cx="10425232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1"/>
            <a:ext cx="271962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3" y="6356351"/>
            <a:ext cx="4079438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1"/>
            <a:ext cx="2719626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9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</p:sldLayoutIdLst>
  <p:hf sldNum="0" hdr="0" ftr="0" dt="0"/>
  <p:txStyles>
    <p:titleStyle>
      <a:lvl1pPr algn="l" defTabSz="906780" rtl="0" fontAlgn="base">
        <a:lnSpc>
          <a:spcPct val="90000"/>
        </a:lnSpc>
        <a:spcBef>
          <a:spcPct val="0"/>
        </a:spcBef>
        <a:spcAft>
          <a:spcPct val="0"/>
        </a:spcAft>
        <a:defRPr sz="436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6695" indent="-226695" algn="l" defTabSz="906780" rtl="0" fontAlgn="base">
        <a:lnSpc>
          <a:spcPct val="90000"/>
        </a:lnSpc>
        <a:spcBef>
          <a:spcPct val="199000"/>
        </a:spcBef>
        <a:spcAft>
          <a:spcPct val="0"/>
        </a:spcAft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1pPr>
      <a:lvl2pPr marL="680085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86230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4pPr>
      <a:lvl5pPr marL="2039620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94640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39979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852545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5953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292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31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1970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09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585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6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8.xml"/><Relationship Id="rId1" Type="http://schemas.openxmlformats.org/officeDocument/2006/relationships/image" Target="../media/image40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5.xml"/><Relationship Id="rId1" Type="http://schemas.openxmlformats.org/officeDocument/2006/relationships/image" Target="../media/image41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8.xml"/><Relationship Id="rId1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.xml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3.xml"/><Relationship Id="rId1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5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2.xml"/><Relationship Id="rId1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8.xml"/><Relationship Id="rId1" Type="http://schemas.openxmlformats.org/officeDocument/2006/relationships/image" Target="../media/image2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9.xml"/><Relationship Id="rId1" Type="http://schemas.openxmlformats.org/officeDocument/2006/relationships/image" Target="../media/image2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1.xml"/><Relationship Id="rId1" Type="http://schemas.openxmlformats.org/officeDocument/2006/relationships/image" Target="../media/image2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5.xml"/><Relationship Id="rId1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7.xml"/><Relationship Id="rId1" Type="http://schemas.openxmlformats.org/officeDocument/2006/relationships/image" Target="../media/image3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8.xml"/><Relationship Id="rId1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image" Target="../media/image32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6.xml"/><Relationship Id="rId1" Type="http://schemas.openxmlformats.org/officeDocument/2006/relationships/image" Target="../media/image3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7.xml"/><Relationship Id="rId1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8.xml"/><Relationship Id="rId1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4.xml"/><Relationship Id="rId1" Type="http://schemas.openxmlformats.org/officeDocument/2006/relationships/image" Target="../media/image35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0.xml"/><Relationship Id="rId1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0"/>
            <a:ext cx="12087225" cy="419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88924" y="4219525"/>
            <a:ext cx="8702115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77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539612" y="4601374"/>
            <a:ext cx="110082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36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第十二章 </a:t>
            </a:r>
            <a:r>
              <a:rPr lang="zh-CN" altLang="en-US" sz="436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唾液腺常见疾病</a:t>
            </a:r>
            <a:endParaRPr lang="zh-CN" altLang="en-US" sz="436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808329" y="5176491"/>
            <a:ext cx="457612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张晟颀</a:t>
            </a: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</a:t>
            </a:r>
            <a:endParaRPr lang="en-US" altLang="zh-CN" sz="1985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985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63292" y="917956"/>
            <a:ext cx="6264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脓液穿破腮腺包膜   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     邻近间隙脓肿或蜂窝织炎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6662860" y="1124744"/>
            <a:ext cx="1447800" cy="7620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619500" y="3636930"/>
            <a:ext cx="74485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5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外耳道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翼腭窝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咽旁或咽后间隙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纵隔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颅内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908175" y="2380456"/>
            <a:ext cx="1144865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ea typeface="微软雅黑" panose="020B0503020204020204" pitchFamily="34" charset="-122"/>
              </a:rPr>
              <a:t>Santorini</a:t>
            </a:r>
            <a:r>
              <a:rPr lang="zh-CN" altLang="en-US" sz="1600" dirty="0">
                <a:ea typeface="微软雅黑" panose="020B0503020204020204" pitchFamily="34" charset="-122"/>
              </a:rPr>
              <a:t>裂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866900" y="31424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翼上颌裂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943100" y="39044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深面包膜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866900" y="45902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颈部间隙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019301" y="5352256"/>
            <a:ext cx="800219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颅    底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1943100" y="2761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>
            <a:off x="1866900" y="3523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866900" y="4285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1866900" y="49712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1866900" y="57332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3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术中所见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肿瘤常无包膜或不完整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与周围腺体组织无明显界限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面神经可与肿瘤粘连或被肿瘤包裹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但很少出现面瘫症状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生物学行为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手术切除不彻底，可复发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颈淋巴结转移率低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远处转移少见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患者术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后生存率高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预后较好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6802" y="917957"/>
            <a:ext cx="4083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低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生长较快               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边界不清，粘连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常累及面神经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颈淋巴结转移率高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可出现远处转移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术后易复发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患者预后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差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19276" y="2068835"/>
            <a:ext cx="7600950" cy="23762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>
              <a:lnSpc>
                <a:spcPct val="200000"/>
              </a:lnSpc>
              <a:defRPr/>
            </a:pP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高</a:t>
            </a:r>
            <a:r>
              <a:rPr lang="zh-CN" altLang="en-US" sz="2000" kern="0" dirty="0" smtClean="0">
                <a:ea typeface="微软雅黑" panose="020B0503020204020204" pitchFamily="34" charset="-122"/>
                <a:cs typeface="+mj-cs"/>
              </a:rPr>
              <a:t>分化黏液表皮样癌            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低度恶性肿瘤</a:t>
            </a:r>
            <a:br>
              <a:rPr lang="zh-CN" altLang="en-US" sz="2000" kern="0" dirty="0">
                <a:ea typeface="微软雅黑" panose="020B0503020204020204" pitchFamily="34" charset="-122"/>
                <a:cs typeface="+mj-cs"/>
              </a:rPr>
            </a:b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</a:t>
            </a:r>
            <a:r>
              <a:rPr lang="zh-CN" altLang="en-US" sz="2000" kern="0" dirty="0" smtClean="0">
                <a:ea typeface="微软雅黑" panose="020B0503020204020204" pitchFamily="34" charset="-122"/>
                <a:cs typeface="+mj-cs"/>
              </a:rPr>
              <a:t>分化黏液表皮样癌            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高度恶性肿瘤</a:t>
            </a:r>
            <a:br>
              <a:rPr lang="zh-CN" altLang="en-US" sz="2000" kern="0" dirty="0">
                <a:ea typeface="微软雅黑" panose="020B0503020204020204" pitchFamily="34" charset="-122"/>
                <a:cs typeface="+mj-cs"/>
              </a:rPr>
            </a:b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             高分化  </a:t>
            </a:r>
            <a:r>
              <a:rPr lang="en-US" altLang="zh-CN" sz="2000" kern="0" dirty="0">
                <a:ea typeface="微软雅黑" panose="020B0503020204020204" pitchFamily="34" charset="-122"/>
                <a:cs typeface="+mj-cs"/>
              </a:rPr>
              <a:t>&gt;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低分化</a:t>
            </a:r>
            <a:endParaRPr lang="zh-CN" altLang="en-US" sz="2000" kern="0" dirty="0"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高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尽量保留面神经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分离后的面神经可加用术中液氮冷冻及术后放疗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手术切除彻底可不加术后放疗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不必作选择性颈淋巴清扫术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956" y="1340768"/>
            <a:ext cx="928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（二）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腺样囊性癌 （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adenoid </a:t>
            </a:r>
            <a:r>
              <a:rPr kumimoji="0" lang="en-US" altLang="zh-CN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cystic 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carcinoma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060848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曾称圆柱瘤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cylindroma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最常见的唾液腺恶性肿瘤之一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4" descr="acc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44465" y="1863725"/>
            <a:ext cx="2642235" cy="4155440"/>
          </a:xfrm>
          <a:prstGeom prst="rect">
            <a:avLst/>
          </a:prstGeom>
          <a:noFill/>
        </p:spPr>
      </p:pic>
      <p:pic>
        <p:nvPicPr>
          <p:cNvPr id="13" name="Picture 7" descr="acc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6491" y="1863664"/>
            <a:ext cx="3398912" cy="2138483"/>
          </a:xfrm>
          <a:prstGeom prst="rect">
            <a:avLst/>
          </a:prstGeom>
          <a:noFill/>
        </p:spPr>
      </p:pic>
      <p:pic>
        <p:nvPicPr>
          <p:cNvPr id="7" name="Picture 6" descr="acc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6491" y="3914388"/>
            <a:ext cx="3369301" cy="2105009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557655" y="3200400"/>
            <a:ext cx="218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组织学分类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" y="3770630"/>
            <a:ext cx="10972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腺样型</a:t>
            </a:r>
            <a:endParaRPr kumimoji="0" lang="zh-CN" altLang="en-US" dirty="0">
              <a:solidFill>
                <a:prstClr val="black"/>
              </a:solidFill>
              <a:ea typeface="微软雅黑" panose="020B0503020204020204" pitchFamily="34" charset="-122"/>
              <a:sym typeface="+mn-ea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   </a:t>
            </a:r>
            <a:b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</a:b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管状型      </a:t>
            </a:r>
            <a:b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</a:b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实性型 </a:t>
            </a:r>
            <a:endParaRPr lang="zh-CN" altLang="en-US"/>
          </a:p>
        </p:txBody>
      </p:sp>
      <p:sp>
        <p:nvSpPr>
          <p:cNvPr id="14" name="AutoShape 4"/>
          <p:cNvSpPr/>
          <p:nvPr/>
        </p:nvSpPr>
        <p:spPr bwMode="auto">
          <a:xfrm>
            <a:off x="1677923" y="4038135"/>
            <a:ext cx="533400" cy="1219200"/>
          </a:xfrm>
          <a:prstGeom prst="rightBrace">
            <a:avLst>
              <a:gd name="adj1" fmla="val 19048"/>
              <a:gd name="adj2" fmla="val 50000"/>
            </a:avLst>
          </a:prstGeom>
          <a:noFill/>
          <a:ln w="57150">
            <a:solidFill>
              <a:srgbClr val="FF33CC"/>
            </a:solidFill>
            <a:round/>
          </a:ln>
          <a:effectLst/>
        </p:spPr>
        <p:txBody>
          <a:bodyPr wrap="none" anchor="ctr"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4110" y="3770630"/>
            <a:ext cx="14020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300000"/>
              </a:lnSpc>
            </a:pPr>
            <a:r>
              <a:rPr lang="zh-CN" altLang="en-US" dirty="0">
                <a:ea typeface="微软雅黑" panose="020B0503020204020204" pitchFamily="34" charset="-122"/>
                <a:sym typeface="+mn-ea"/>
              </a:rPr>
              <a:t>分化较好</a:t>
            </a:r>
            <a:endParaRPr lang="zh-CN" altLang="en-US" dirty="0"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300000"/>
              </a:lnSpc>
              <a:buClrTx/>
              <a:buSzTx/>
              <a:buFontTx/>
            </a:pPr>
            <a:r>
              <a:rPr lang="zh-CN" altLang="en-US" dirty="0">
                <a:ea typeface="微软雅黑" panose="020B0503020204020204" pitchFamily="34" charset="-122"/>
              </a:rPr>
              <a:t>分化较差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340768"/>
            <a:ext cx="10801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最常见于腭部小唾液腺及腮腺，其次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为下颌下腺。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发生于舌下腺的肿瘤，多为腺样囊性癌。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肿瘤易沿神经扩散，常出现神经症状，如局部疼痛、面瘫、舌麻木或舌下神经麻痹。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肿瘤侵袭性极强，与周围组织无界限。肿瘤易侵入血管，血行性转移率高达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，转移部位以肺为最多见。颈淋巴结转移率低。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13" descr="DSCN5523'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26430" y="3182620"/>
            <a:ext cx="2525395" cy="2903220"/>
          </a:xfrm>
          <a:prstGeom prst="rect">
            <a:avLst/>
          </a:prstGeom>
          <a:noFill/>
        </p:spPr>
      </p:pic>
      <p:sp>
        <p:nvSpPr>
          <p:cNvPr id="7" name="TextBox 2"/>
          <p:cNvSpPr txBox="1"/>
          <p:nvPr/>
        </p:nvSpPr>
        <p:spPr>
          <a:xfrm>
            <a:off x="8608149" y="5354290"/>
            <a:ext cx="2031325" cy="46166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肺部多转移灶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6032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手术切除。应比其他恶性肿瘤扩大手术正常周界，术中宜行冷冻切片检查，以确定周围组织是否正常。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术后常需配合放疗，以杀灭可能残留的肿瘤细胞。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术后可选用化疗，以减少血行性转移。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023" y="302060"/>
            <a:ext cx="10301841" cy="1133177"/>
          </a:xfrm>
        </p:spPr>
        <p:txBody>
          <a:bodyPr/>
          <a:p>
            <a:pPr algn="l"/>
            <a:r>
              <a:rPr lang="zh-CN" altLang="en-US" sz="4360"/>
              <a:t>思政小故事（生命</a:t>
            </a:r>
            <a:r>
              <a:rPr lang="zh-CN" altLang="en-US" sz="4360"/>
              <a:t>教育）</a:t>
            </a:r>
            <a:endParaRPr lang="zh-CN" altLang="en-US" sz="4360"/>
          </a:p>
        </p:txBody>
      </p:sp>
      <p:sp>
        <p:nvSpPr>
          <p:cNvPr id="3" name="文本框 2"/>
          <p:cNvSpPr txBox="1"/>
          <p:nvPr/>
        </p:nvSpPr>
        <p:spPr>
          <a:xfrm>
            <a:off x="787374" y="1268507"/>
            <a:ext cx="7223376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00"/>
              </a:lnSpc>
            </a:pP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俞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光岩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教授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曾是北京大学口腔医学院院长，主要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方向是唾液腺疾病，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口腔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颌面部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肿瘤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以及下颌下腺移植治疗重症干眼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症。</a:t>
            </a:r>
            <a:endParaRPr lang="zh-CN" altLang="en-US" sz="198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有一次 休息日，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俞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光岩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教授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和他儿子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二人在家里  ，忽然昕见有人敲门，开门一 看 ，是个患者来访 ，患者面部生有肿瘤 ，形状可怕 ，小孩子看见心生恐怖 ，几乎要哭出来，立刻要把门关上，而俞教搜却丝毫不觉得不方便或不舒服，马上把患者让进家中，让座倒水，既和蔼又耐心的与患者交谈，安慰讲解。小孩子觉得好奇怪 ，奇怪爸爸为什么不怕昵，站在一旁静静看着大人说话  ，看看看看 ，觉得很平静 ，慢慢忘记了害怕。那个时候，孩子还不懂什么叫医者仁心，但是 ，那 温和待人的态度 ，那种真诚平等的精神，像一颗小种子，在孩子心中发了芽 。</a:t>
            </a:r>
            <a:endParaRPr lang="en-US" altLang="zh-CN" sz="198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俞光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1810" y="1628775"/>
            <a:ext cx="2832100" cy="37198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1023" y="302060"/>
            <a:ext cx="10301841" cy="1133177"/>
          </a:xfrm>
        </p:spPr>
        <p:txBody>
          <a:bodyPr/>
          <a:p>
            <a:pPr algn="l"/>
            <a:r>
              <a:rPr lang="zh-CN" altLang="en-US" sz="4360"/>
              <a:t>思政小故事（生命</a:t>
            </a:r>
            <a:r>
              <a:rPr lang="zh-CN" altLang="en-US" sz="4360"/>
              <a:t>教育）</a:t>
            </a:r>
            <a:endParaRPr lang="zh-CN" altLang="en-US" sz="4360"/>
          </a:p>
        </p:txBody>
      </p:sp>
      <p:sp>
        <p:nvSpPr>
          <p:cNvPr id="3" name="文本框 2"/>
          <p:cNvSpPr txBox="1"/>
          <p:nvPr/>
        </p:nvSpPr>
        <p:spPr>
          <a:xfrm>
            <a:off x="930910" y="1557020"/>
            <a:ext cx="8482330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eaLnBrk="1" fontAlgn="auto" latinLnBrk="0" hangingPunct="1">
              <a:lnSpc>
                <a:spcPts val="3000"/>
              </a:lnSpc>
            </a:pP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后来俞教授儿子在美国念完大学后，选择到 UC</a:t>
            </a:r>
            <a:r>
              <a:rPr lang="en-US" altLang="zh-CN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 牙科学院继续学习 。幼时耳濡目染，所以选择牙科，俞教授倒不惊讶 。一次俞教授去看望 儿子，问起将来的专业方向选择 ，当时儿子说 ，我要学口腔颌面外科 。这正是俞教授的专业，也是美国牙科中学习周期最长的专业之一 。儿子的理由是牙科是治病 ，口腔</a:t>
            </a:r>
            <a:r>
              <a:rPr lang="zh-CN" altLang="en-US" sz="198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颌面外科是救人 !</a:t>
            </a:r>
            <a:endParaRPr lang="zh-CN" altLang="en-US" sz="1985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545688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36224" y="2350604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60000"/>
              </a:lnSpc>
              <a:spcAft>
                <a:spcPts val="0"/>
              </a:spcAft>
            </a:pPr>
            <a:b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病史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临床检查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全身情况虚弱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腹部外科手术</a:t>
            </a: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</a:pP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急性期不宜行腮腺造影                避免感染扩散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017438" y="2582597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诊断不难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3" name="AutoShape 5"/>
          <p:cNvSpPr/>
          <p:nvPr/>
        </p:nvSpPr>
        <p:spPr bwMode="auto">
          <a:xfrm>
            <a:off x="2262778" y="1985392"/>
            <a:ext cx="533400" cy="1587624"/>
          </a:xfrm>
          <a:prstGeom prst="rightBrace">
            <a:avLst>
              <a:gd name="adj1" fmla="val 40476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065503" y="2630252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303711" y="4293096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7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909" y="846188"/>
            <a:ext cx="309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5565" y="1706245"/>
            <a:ext cx="1031494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如何鉴别腮腺炎和占位性病变？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炎腺体可肿胀，有渗出物，出血性病灶和白细胞浸润，超声图像表现出腮腺体积肿大；内部回声强弱不等，与有渗出物、出血性病灶有关；腺体内的淋巴结肿大，与白细胞浸润有关；腮腺炎的超声改变不具有局限性占位病变的异常回升团块，因此，在鉴别有无肿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时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超很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有意义。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35318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976" y="1866889"/>
            <a:ext cx="604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流行性腮腺炎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岁儿童多见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传染接触史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双侧先后发生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一次感染后终身免疫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腮腺导管口无红肿，唾液分泌清亮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WBC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正常，淋巴细胞比例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血尿淀粉酶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243412" y="4653136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2668472" y="5195342"/>
            <a:ext cx="0" cy="321891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4769" y="2153275"/>
            <a:ext cx="6048920" cy="2400657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咬肌间隙感染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牙源性感染为主，有牙痛史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肿胀中心及压痛点         下颌角部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张口受限明显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腮腺导管口无红肿，分泌清亮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29070" cy="1325880"/>
          </a:xfrm>
        </p:spPr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8463" y="110591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预防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4273" y="1997699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腹部大手术后，严重全身性疾病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加强护理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保持体液平衡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加强营养及抗感染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加强口腔卫生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过氧化氢或氯己定液清洗口腔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545688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131" y="1690994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针对病因加强护理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纠正脱水及电解质紊乱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维持体液平衡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输复方氨基酸等，提高抵抗力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3612198"/>
            <a:ext cx="4706620" cy="2399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选用有效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抗生素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金黄色葡萄球菌    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大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剂量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青霉素，足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量头孢霉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素</a:t>
            </a:r>
            <a:endParaRPr kumimoji="0"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导管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口取脓液，细菌培养及药敏试验   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敏感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抗生素</a:t>
            </a:r>
            <a:endParaRPr kumimoji="0"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7644" y="1820570"/>
            <a:ext cx="7488782" cy="3785652"/>
          </a:xfrm>
          <a:prstGeom prst="rect">
            <a:avLst/>
          </a:prstGeom>
        </p:spPr>
        <p:txBody>
          <a:bodyPr wrap="square">
            <a:spAutoFit/>
          </a:bodyPr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其他保守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早期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热敷    理疗    外敷如意金黄散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刺激体液分泌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酸性饮料    维生素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片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％毛果芸香碱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滴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漱口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硼酸    碳酸氢钠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14" descr="DSC04974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583295" y="3223260"/>
            <a:ext cx="2357120" cy="27686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14757" y="917957"/>
            <a:ext cx="54672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二、  慢性复发性腮腺炎   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 </a:t>
            </a:r>
            <a:r>
              <a:rPr kumimoji="0" lang="en-US" altLang="zh-CN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chronic recurrent parotitis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5606" y="1826707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可见于儿童和成人，但其转归很不相同。腺小叶脓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腔。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先天性腮腺发育不全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家族史     遗传倾向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先天性结构异常或免疫缺陷    潜在发病因素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免疫功能低下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儿童期免疫系统发育不成熟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免疫功能低下                   逆行性感染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免疫系统发育成熟后可痊愈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511805" y="2996952"/>
            <a:ext cx="609600" cy="5334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659236" y="3717032"/>
            <a:ext cx="10668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细菌逆行性感染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上感      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诱因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口腔内炎性病灶                    逆行感染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414955" y="3588764"/>
            <a:ext cx="1066800" cy="152400"/>
          </a:xfrm>
          <a:prstGeom prst="rightArrow">
            <a:avLst>
              <a:gd name="adj1" fmla="val 50000"/>
              <a:gd name="adj2" fmla="val 1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82838" y="2708920"/>
            <a:ext cx="2133600" cy="152400"/>
          </a:xfrm>
          <a:prstGeom prst="rightArrow">
            <a:avLst>
              <a:gd name="adj1" fmla="val 50000"/>
              <a:gd name="adj2" fmla="val 350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513816" y="3131565"/>
            <a:ext cx="69762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ea typeface="微软雅黑" panose="020B0503020204020204" pitchFamily="34" charset="-122"/>
              </a:rPr>
              <a:t>导管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成人复发性腮腺炎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来自儿童复发性腮腺炎迁延不愈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rgbClr val="2B2F3A"/>
                </a:solidFill>
                <a:ea typeface="微软雅黑" panose="020B0503020204020204" pitchFamily="34" charset="-122"/>
                <a:sym typeface="+mn-ea"/>
              </a:rPr>
              <a:t>第十二章 唾液腺</a:t>
            </a:r>
            <a:r>
              <a:rPr lang="zh-CN" altLang="en-US" sz="3200" b="1" dirty="0">
                <a:solidFill>
                  <a:srgbClr val="2B2F3A"/>
                </a:solidFill>
                <a:ea typeface="微软雅黑" panose="020B0503020204020204" pitchFamily="34" charset="-122"/>
                <a:sym typeface="+mn-ea"/>
              </a:rPr>
              <a:t>常见疾病  </a:t>
            </a:r>
            <a:br>
              <a:rPr kumimoji="0" lang="en-US" altLang="zh-CN" sz="5680" b="1" dirty="0">
                <a:solidFill>
                  <a:srgbClr val="2B2F3A"/>
                </a:solidFill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649252" y="2143329"/>
            <a:ext cx="467306" cy="467306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49252" y="3117178"/>
            <a:ext cx="467306" cy="467306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505234" y="2143329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唾液腺炎症   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505233" y="3110125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舍格伦综合征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49252" y="4052053"/>
            <a:ext cx="467306" cy="467306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49251" y="4986928"/>
            <a:ext cx="467306" cy="467306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: 圆角 23"/>
          <p:cNvSpPr/>
          <p:nvPr/>
        </p:nvSpPr>
        <p:spPr>
          <a:xfrm>
            <a:off x="4505233" y="4076920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第三节  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唾液腺黏液囊肿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: 圆角 24"/>
          <p:cNvSpPr/>
          <p:nvPr/>
        </p:nvSpPr>
        <p:spPr>
          <a:xfrm>
            <a:off x="4505233" y="5043716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第四节  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唾液腺肿瘤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8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任何儿童期，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男性多于女性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突发或逐渐发病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腮腺反复肿胀，伴不适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腮腺轻度水肿，皮肤潮红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导管口脓液或胶冻状液体溢出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间隔数周或数月发作一次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年龄越小，间隔时间越短，越易复发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随年龄增长，间歇期延长，持续时间缩短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双侧或单侧腮腺反复肿胀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导管口有脓液或胶冻样分泌物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随年龄增长，发作次数减少，症状减轻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大多在青春期后痊愈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10" descr="导管口溢脓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39756" y="1988840"/>
            <a:ext cx="3581400" cy="352583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末梢导管点、球状扩张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排空迟缓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主导管及腺内导管无明显异常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8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5620" y="2207861"/>
            <a:ext cx="5029200" cy="354806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7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舍格伦综合征继发感染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多见于中年女性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无自幼发病史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常有眼干、口干及自身免疫病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腮腺造影：主导管扩张不整，边缘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毛糙，呈葱皮样或花边样改变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原则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具自愈性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增强抵抗力，防止继发感染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减少发作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方法：自身保护疗法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950500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多饮水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按摩腺体                           帮助排空唾液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淡盐水漱口                       保持口腔卫生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咀嚼无糖口香糖               刺激唾液分泌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急性炎症                           抗生素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                           含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碘，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有治疗作用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复发频繁                           胸腺肽，调节免疫功能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435837" y="2996952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176955" y="393305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2512037" y="3482165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2414955" y="4414449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2389676" y="4869160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2414955" y="5301208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60693" y="917957"/>
            <a:ext cx="65753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三、慢性阻塞性腮腺炎  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chronic </a:t>
            </a:r>
            <a:r>
              <a:rPr kumimoji="0" lang="en-US" altLang="zh-CN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obstructive </a:t>
            </a:r>
            <a:r>
              <a:rPr kumimoji="0" lang="en-US" altLang="zh-CN" sz="3200" b="1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parotitis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en-US" altLang="zh-CN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又称腮腺管炎。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局部原因为主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371204" y="3438128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300000"/>
              </a:lnSpc>
              <a:spcAft>
                <a:spcPts val="0"/>
              </a:spcAft>
            </a:pPr>
            <a:b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智齿萌出                   不良义齿         导管结石或异物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导管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口黏膜咬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（损）伤                   阻塞导管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30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瘢痕形成                           导管口狭窄       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236466" y="3067169"/>
            <a:ext cx="502890" cy="490496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4963492" y="2996952"/>
            <a:ext cx="558974" cy="561568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315420" y="4005064"/>
            <a:ext cx="0" cy="1266056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5126585" y="5517232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411764" y="2971339"/>
            <a:ext cx="0" cy="561568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36224" y="23229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  <a:spcAft>
                <a:spcPts val="0"/>
              </a:spcAft>
            </a:pP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导管狭窄或阻塞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远端导管扩张，唾液淤滞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导管长而窄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唾液易淤滞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939156" y="3284984"/>
            <a:ext cx="1752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2443212" y="2060848"/>
            <a:ext cx="1752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90510"/>
            <a:ext cx="1464414" cy="430962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6780" fontAlgn="auto">
              <a:lnSpc>
                <a:spcPct val="150000"/>
              </a:lnSpc>
              <a:defRPr/>
            </a:pPr>
            <a:r>
              <a:rPr lang="zh-CN" altLang="en-US" sz="1985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重点难点</a:t>
            </a:r>
            <a:endParaRPr lang="zh-CN" altLang="en-US" sz="1985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6807" y="2966593"/>
            <a:ext cx="1278384" cy="953505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熟悉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56964" y="4547044"/>
            <a:ext cx="1288225" cy="953505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了解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56965" y="1345895"/>
            <a:ext cx="1288225" cy="953505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掌握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95839" y="1874676"/>
            <a:ext cx="7163681" cy="96128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急性化脓性腮腺炎、慢性复发性腮腺炎、慢性阻塞性腮腺的临床特征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95840" y="3465635"/>
            <a:ext cx="7116792" cy="4955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唾液腺良性肿瘤的临床特征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995839" y="5029989"/>
            <a:ext cx="7116792" cy="4955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舍格伦综合征的临床特征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7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男性多于女性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中年多见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多为单侧，亦可双侧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起病原因不明，腮腺反复肿胀就诊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9764" y="91795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肿胀与进食相关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发作次数多少不等，大多平均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次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月以上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             唾液分泌                排出受阻            肿痛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晨起腮腺区发胀                       按摩腺体有咸味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液体流出                 局部松快感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077848" y="252060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3019276" y="2259677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176955" y="250582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963492" y="252060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371576" y="2996952"/>
            <a:ext cx="12954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579116" y="3429000"/>
            <a:ext cx="1008112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腮腺稍肿大，中等硬，轻压痛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导管口轻度红肿，挤压流出“   雪花样”“  蛋清样”液体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颊黏膜下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扪及粗硬、条索状腮腺导管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2276872"/>
            <a:ext cx="95050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进食肿胀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挤压腺体，导管口流出混浊液体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有时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颊黏膜扪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及索条状导管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32176" y="917957"/>
            <a:ext cx="6032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四、 唾液腺结石病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和下颌下腺炎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唾液腺结石病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sialolithiasis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腺体或导管内发生钙化性团块而引起的一系列病变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常继发感染                  腺体炎症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85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227188" y="3050488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异物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炎症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各种原因所致的唾液滞留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3912" y="3726739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全身因素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912" y="4230795"/>
            <a:ext cx="61859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无机盐代谢紊乱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合并胆石症、泌尿系结石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4210" y="91795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常见于下颌下腺的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原因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混合性腺体，唾液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富含黏蛋白，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较腮腺分泌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液黏滞，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钙含量高出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导管自下向上走行，分泌液逆重力方向流动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导管长，全程曲折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2" descr="10-1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99560" y="3357245"/>
            <a:ext cx="4525010" cy="275590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8780145" y="4340225"/>
            <a:ext cx="1262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结石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岁中青年多见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病期    数月～数年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数十年。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小涎石    无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症状。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472" y="917957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导管阻塞继发感染的症状及体征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进食时腺体肿大、胀感、疼痛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针刺样痛               涎绞痛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舌或舌尖痛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放射至耳颞部或颈部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停止进食后不久                自行复原，疼痛消失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严重者                  持续不消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1164" y="2636912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731244" y="3963558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723132" y="4437112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2" name="Picture 2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99196" y="836712"/>
            <a:ext cx="7162800" cy="4691062"/>
          </a:xfrm>
          <a:prstGeom prst="rect">
            <a:avLst/>
          </a:prstGeom>
          <a:noFill/>
        </p:spPr>
      </p:pic>
      <p:sp>
        <p:nvSpPr>
          <p:cNvPr id="13" name="TextBox 2"/>
          <p:cNvSpPr txBox="1"/>
          <p:nvPr/>
        </p:nvSpPr>
        <p:spPr>
          <a:xfrm>
            <a:off x="4980349" y="5661248"/>
            <a:ext cx="18004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进食</a:t>
            </a:r>
            <a:r>
              <a:rPr lang="zh-CN" altLang="en-US" dirty="0" smtClean="0"/>
              <a:t>后下颌下腺肿大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2109" y="1332219"/>
            <a:ext cx="2808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b="1" dirty="0">
                <a:solidFill>
                  <a:prstClr val="black"/>
                </a:solidFill>
                <a:ea typeface="微软雅黑" panose="020B0503020204020204" pitchFamily="34" charset="-122"/>
              </a:rPr>
              <a:t>大涎腺 </a:t>
            </a:r>
            <a:endParaRPr kumimoji="0" lang="en-US" altLang="zh-CN" sz="20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9733" y="1886261"/>
            <a:ext cx="5463124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唾液腺又称涎腺，由腮腺、下颌下腺、舌下腺三对大唾液腺及广泛分布于口腔内黏膜下层的小涎腺组成。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腮腺：纯浆液腺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下颌下腺：以浆液为主的混合腺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舌下腺：以黏液为主的混合腺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9560" indent="-28956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kumimoji="0" lang="en-US" altLang="zh-CN" sz="2000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1712" y="202947"/>
            <a:ext cx="309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93" y="1052736"/>
            <a:ext cx="500635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472" y="917957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导管阻塞继发感染的症状及体征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导管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口红肿，脓性分泌物溢出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腺体炎症反复发作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扩散到邻近组织                 颌下间隙感染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731244" y="3068960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" name="Picture 7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59636" y="2348880"/>
            <a:ext cx="4107466" cy="2856602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6569536" y="5418776"/>
            <a:ext cx="3487666" cy="415499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导管口红肿，脓性分泌物溢出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颌下区进食肿胀伴疼痛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导管口溢脓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口底触诊扪及结石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线检查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导管前部结石                下颌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横断片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导管后部及腺门结石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位片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阴性结石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下颌下腺造影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4" descr="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51450" y="1772920"/>
            <a:ext cx="2456815" cy="3514725"/>
          </a:xfrm>
          <a:prstGeom prst="rect">
            <a:avLst/>
          </a:prstGeom>
          <a:noFill/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919627" y="5557490"/>
            <a:ext cx="2996362" cy="54853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阳性</a:t>
            </a:r>
            <a:r>
              <a:rPr lang="zh-CN" altLang="en-US" dirty="0" smtClean="0"/>
              <a:t>结石：</a:t>
            </a:r>
            <a:r>
              <a:rPr lang="en-US" altLang="zh-CN" dirty="0" smtClean="0"/>
              <a:t> </a:t>
            </a:r>
            <a:r>
              <a:rPr lang="zh-CN" altLang="en-US" dirty="0"/>
              <a:t>钙化团块</a:t>
            </a:r>
            <a:endParaRPr lang="zh-CN" altLang="en-US" dirty="0"/>
          </a:p>
        </p:txBody>
      </p:sp>
      <p:pic>
        <p:nvPicPr>
          <p:cNvPr id="13" name="Picture 5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4155" y="1845310"/>
            <a:ext cx="3880485" cy="280035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780070" y="4875296"/>
            <a:ext cx="1995121" cy="68208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阴性</a:t>
            </a:r>
            <a:r>
              <a:rPr lang="zh-CN" altLang="en-US" dirty="0" smtClean="0"/>
              <a:t>结石：</a:t>
            </a:r>
            <a:r>
              <a:rPr lang="en-US" altLang="zh-CN" dirty="0" smtClean="0"/>
              <a:t> </a:t>
            </a:r>
            <a:r>
              <a:rPr lang="zh-CN" altLang="en-US" dirty="0"/>
              <a:t>充盈缺损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89507" y="2996953"/>
            <a:ext cx="67013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舍格伦综合征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kumimoji="0" lang="en-US" altLang="zh-CN" sz="4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Sjogren</a:t>
            </a:r>
            <a:r>
              <a:rPr kumimoji="0" lang="en-US" altLang="zh-CN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 Syndrome </a:t>
            </a:r>
            <a:r>
              <a:rPr kumimoji="0" lang="zh-CN" altLang="en-US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kumimoji="0" lang="en-US" altLang="zh-CN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SS</a:t>
            </a: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第二节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自身免疫性疾病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外分泌腺进行性破坏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黏、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结膜干燥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伴各种自身免疫性病征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3379316" y="2953519"/>
            <a:ext cx="7620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原发性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病变限于外分泌腺本身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74" y="2708920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74" y="3212976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伴有其他自身免疫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如类风湿性关节炎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免疫调节缺陷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细胞免疫系统异常活跃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激活以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细胞为主的单核细胞浸润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多源性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细胞激活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γ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球蛋白血症，循环免疫复合物升高产生自身抗体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3739356" y="2492896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739356" y="3429000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451324" y="3331840"/>
            <a:ext cx="80772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3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改变细胞表面的抗原性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获得性抗原刺激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细胞活化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产生抗体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炎症反应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5755581" y="2442592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755581" y="3331840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5758828" y="4246240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740355" y="5204048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59036" y="1412776"/>
            <a:ext cx="17235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病毒性疾病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共同作用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外因    获得性外源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刺激。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内因    易于感染的特异性遗传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因子。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7038" y="1866889"/>
            <a:ext cx="42484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唾液腺炎症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舍格伦综合征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瘤样病变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4643" y="947024"/>
            <a:ext cx="3057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常见唾液腺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疾病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 descr="唾液腺结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975" y="1691005"/>
            <a:ext cx="3443605" cy="3255645"/>
          </a:xfrm>
          <a:prstGeom prst="rect">
            <a:avLst/>
          </a:prstGeom>
        </p:spPr>
      </p:pic>
      <p:pic>
        <p:nvPicPr>
          <p:cNvPr id="6" name="图片 5" descr="口干"/>
          <p:cNvPicPr>
            <a:picLocks noChangeAspect="1"/>
          </p:cNvPicPr>
          <p:nvPr/>
        </p:nvPicPr>
        <p:blipFill>
          <a:blip r:embed="rId2"/>
          <a:srcRect l="32975" t="1667" r="-9525" b="-4467"/>
          <a:stretch>
            <a:fillRect/>
          </a:stretch>
        </p:blipFill>
        <p:spPr>
          <a:xfrm>
            <a:off x="4675505" y="3252470"/>
            <a:ext cx="3888740" cy="2937510"/>
          </a:xfrm>
          <a:prstGeom prst="rect">
            <a:avLst/>
          </a:prstGeom>
        </p:spPr>
      </p:pic>
      <p:pic>
        <p:nvPicPr>
          <p:cNvPr id="7" name="图片 6" descr="mri"/>
          <p:cNvPicPr>
            <a:picLocks noChangeAspect="1"/>
          </p:cNvPicPr>
          <p:nvPr/>
        </p:nvPicPr>
        <p:blipFill>
          <a:blip r:embed="rId3"/>
          <a:srcRect l="48954" b="50000"/>
          <a:stretch>
            <a:fillRect/>
          </a:stretch>
        </p:blipFill>
        <p:spPr>
          <a:xfrm>
            <a:off x="6270625" y="1562735"/>
            <a:ext cx="3500755" cy="3159125"/>
          </a:xfrm>
          <a:prstGeom prst="rect">
            <a:avLst/>
          </a:prstGeom>
        </p:spPr>
      </p:pic>
      <p:pic>
        <p:nvPicPr>
          <p:cNvPr id="10" name="图片 9" descr="囊肿"/>
          <p:cNvPicPr>
            <a:picLocks noChangeAspect="1"/>
          </p:cNvPicPr>
          <p:nvPr/>
        </p:nvPicPr>
        <p:blipFill>
          <a:blip r:embed="rId4"/>
          <a:srcRect l="13366" r="7338" b="23827"/>
          <a:stretch>
            <a:fillRect/>
          </a:stretch>
        </p:blipFill>
        <p:spPr>
          <a:xfrm>
            <a:off x="8175625" y="3670300"/>
            <a:ext cx="3691890" cy="24117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中年以上女性多见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病期长短不一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主要症状：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眼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口干、唾液腺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肿大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类风湿性关节炎等结缔组织疾病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眼部表现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泪腺受侵                      泪液分泌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角结膜上皮破坏                     干燥性角结膜炎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异物感、摩擦感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烧灼感、 畏光、疼痛、视物疲劳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泪腺肿大                  睁眼困难，睑裂缩小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2155180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459436" y="228330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4603452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2945171" y="2996952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2106971" y="4365104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口腔表现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唾液腺腺泡细胞萎缩                   唾液分泌                     口干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轻者         无明显症状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较重者     舌颊咽喉部灼热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口腔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发黏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味觉异常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307308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539556" y="2291617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5683572" y="2501210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0500" y="9179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严重者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言语咀嚼吞咽困难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干性食物不易咽下，进食时饮水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说话久时，舌运动不灵活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全口义齿，影响固位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口腔检查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黏膜干燥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口底唾液池消失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唇舌黏膜发红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舌表面裂纹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舌背丝状乳头萎缩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舌面光滑潮红（镜面舌）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龋病发生率                  猖獗龋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1077848" y="42930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299196" y="451555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2371204" y="4725144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76" y="1961263"/>
            <a:ext cx="3816350" cy="255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唾液腺肿大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腮腺常见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多为双侧，亦可单侧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弥漫性肿大，表面光滑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韧实感而无压痛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导管口分泌很少或无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继发感染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时，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肿痛，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混浊雪花样唾液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结节型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：结节状肿块，一个或多个界限常不清，无压痛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4210" y="917957"/>
            <a:ext cx="4288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其他外分泌腺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受累表现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上下呼吸道分泌腺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皮肤外分泌腺    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鼻腔黏膜干燥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，结痂，鼻中隔穿孔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喉及支气管干燥，声撕，慢性干咳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汗腺、皮脂腺受累             皮肤干燥或萎缩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972994" y="2085046"/>
            <a:ext cx="129683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受累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7" name="AutoShape 4"/>
          <p:cNvSpPr/>
          <p:nvPr/>
        </p:nvSpPr>
        <p:spPr bwMode="auto">
          <a:xfrm>
            <a:off x="2731244" y="1933290"/>
            <a:ext cx="288032" cy="703622"/>
          </a:xfrm>
          <a:prstGeom prst="rightBrace">
            <a:avLst>
              <a:gd name="adj1" fmla="val 29167"/>
              <a:gd name="adj2" fmla="val 50000"/>
            </a:avLst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>
              <a:ea typeface="微软雅黑" panose="020B0503020204020204" pitchFamily="34" charset="-122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3163292" y="2276872"/>
            <a:ext cx="72008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72204" y="3816748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8" y="917957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结缔组织疾病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类风湿性关节炎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系统性红斑狼疮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硬皮病 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多发性肌炎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其他合并症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肾小管功能不全            低渗尿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肌酐清除率下降            肾小管酸中毒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耳咽管阻塞                    中耳炎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末梢神经炎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重症肌无力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雷诺现象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桥本甲状腺炎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769716" y="1988840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769716" y="244859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2587228" y="292494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唾液腺炎症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5913" y="1124574"/>
            <a:ext cx="7488782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急性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化脓性唾液腺炎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慢性复发性腮腺炎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慢性阻射性腮腺炎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唾液腺结石病和下颌下腺炎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 descr="腮腺炎症、"/>
          <p:cNvPicPr>
            <a:picLocks noChangeAspect="1"/>
          </p:cNvPicPr>
          <p:nvPr/>
        </p:nvPicPr>
        <p:blipFill>
          <a:blip r:embed="rId1"/>
          <a:srcRect b="7155"/>
          <a:stretch>
            <a:fillRect/>
          </a:stretch>
        </p:blipFill>
        <p:spPr>
          <a:xfrm>
            <a:off x="3070860" y="3190875"/>
            <a:ext cx="3878580" cy="3007360"/>
          </a:xfrm>
          <a:prstGeom prst="rect">
            <a:avLst/>
          </a:prstGeom>
        </p:spPr>
      </p:pic>
      <p:pic>
        <p:nvPicPr>
          <p:cNvPr id="7" name="图片 6" descr="下颌下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032510"/>
            <a:ext cx="3104515" cy="5267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施墨（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Schirmer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 试验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检测泪腺功能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滤纸   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5mm×35mm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睑裂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内中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1/3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交界处，闭眼夹持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滤纸湿润长度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&lt;5mm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，泪液分泌减少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9" descr="schiem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44" y="2344192"/>
            <a:ext cx="41910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四碘四氯荧光素染色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玫瑰红 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rose </a:t>
            </a:r>
            <a:r>
              <a:rPr kumimoji="0"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bengal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 染色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角膜上皮干燥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暴露的睑裂角膜部位呈鲜红颜色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5" descr="未标题-c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0" y="2541410"/>
            <a:ext cx="3714750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6" y="917957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唾液流量测定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6288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舌下腺）唾液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全唾液唾液量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&lt;3ml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分泌减少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造影表现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末梢导管扩张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排空功能迟缓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3" descr="s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93" y="2060848"/>
            <a:ext cx="53340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7" y="91795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核素功能测定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病变较轻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摄取无明显改变      分泌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病变较重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摄取                          分泌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315420" y="220486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4322929" y="3177077"/>
            <a:ext cx="8384" cy="3992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2155180" y="31623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实验室检查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34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血沉         球蛋白 （</a:t>
            </a:r>
            <a:r>
              <a:rPr kumimoji="0" lang="el-GR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γ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球蛋白      ）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IgG       IgM       IgA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自身抗体（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+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类风湿因子    抗核抗体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抗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A    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抗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1579116" y="17728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4180929" y="180885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4036913" y="180885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83172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>
            <a:off x="1939156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>
            <a:off x="2803252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3667348" y="2251720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唇腺活检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腺小叶内淋巴、浆细胞浸润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腺实质萎缩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导管扩张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导管细胞化生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区别               肌上皮岛罕见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507108" y="3789040"/>
            <a:ext cx="7620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72935" y="299695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唾液腺黏液囊肿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第三节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123315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黏液囊肿（</a:t>
            </a:r>
            <a:r>
              <a:rPr kumimoji="0"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）是最常见的唾液腺瘤样病变，其中包括一般的黏液囊肿和舌下腺囊肿。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外渗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  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extravasation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52479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占黏液囊肿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80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％以上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肉芽肿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充满黏液的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假囊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无上皮衬里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9" descr="extra-cy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6" y="2852936"/>
            <a:ext cx="464820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 、急性化脓性腮腺炎 </a:t>
            </a:r>
            <a:br>
              <a:rPr kumimoji="0" lang="en-US" altLang="zh-CN" sz="568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971390" y="99733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27188" y="3566120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病原菌    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严重全身疾病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脓毒血症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急性传染病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高热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脱水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禁食咀嚼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功能</a:t>
            </a:r>
            <a:r>
              <a:rPr lang="zh-CN" altLang="en-US" sz="2000" dirty="0"/>
              <a:t>↓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743888" y="2301218"/>
            <a:ext cx="492443" cy="31700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口腔内致病菌逆行侵入导管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55672" y="1568492"/>
            <a:ext cx="3063875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000">
                <a:ea typeface="微软雅黑" panose="020B0503020204020204" pitchFamily="34" charset="-122"/>
              </a:rPr>
              <a:t>葡萄球菌   </a:t>
            </a:r>
            <a:br>
              <a:rPr lang="zh-CN" altLang="en-US" sz="2000">
                <a:ea typeface="微软雅黑" panose="020B0503020204020204" pitchFamily="34" charset="-122"/>
              </a:rPr>
            </a:br>
            <a:r>
              <a:rPr lang="zh-CN" altLang="en-US" sz="2000">
                <a:ea typeface="微软雅黑" panose="020B0503020204020204" pitchFamily="34" charset="-122"/>
              </a:rPr>
              <a:t>金黄色葡萄球菌   </a:t>
            </a:r>
            <a:br>
              <a:rPr lang="zh-CN" altLang="en-US" sz="2000">
                <a:ea typeface="微软雅黑" panose="020B0503020204020204" pitchFamily="34" charset="-122"/>
              </a:rPr>
            </a:br>
            <a:r>
              <a:rPr lang="zh-CN" altLang="en-US" sz="2000">
                <a:ea typeface="微软雅黑" panose="020B0503020204020204" pitchFamily="34" charset="-122"/>
              </a:rPr>
              <a:t>链球菌</a:t>
            </a:r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405612" y="3242015"/>
            <a:ext cx="2364750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抵抗力</a:t>
            </a:r>
            <a:r>
              <a:rPr lang="zh-CN" altLang="en-US" sz="2000" dirty="0"/>
              <a:t>↓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    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口腔生物学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免疫力</a:t>
            </a:r>
            <a:r>
              <a:rPr lang="zh-CN" altLang="en-US" sz="2000" dirty="0"/>
              <a:t>↓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61145" y="5153962"/>
            <a:ext cx="1851789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/>
              <a:t>唾液</a:t>
            </a:r>
            <a:r>
              <a:rPr lang="zh-CN" altLang="en-US" b="0" dirty="0" smtClean="0"/>
              <a:t>分泌↓</a:t>
            </a:r>
            <a:endParaRPr lang="zh-CN" altLang="en-US" b="0" dirty="0"/>
          </a:p>
          <a:p>
            <a:r>
              <a:rPr lang="zh-CN" altLang="en-US" b="0" dirty="0"/>
              <a:t>机械冲洗作用↓</a:t>
            </a:r>
            <a:endParaRPr lang="zh-CN" altLang="en-US" b="0" dirty="0"/>
          </a:p>
        </p:txBody>
      </p:sp>
      <p:sp>
        <p:nvSpPr>
          <p:cNvPr id="17" name="AutoShape 13"/>
          <p:cNvSpPr/>
          <p:nvPr/>
        </p:nvSpPr>
        <p:spPr bwMode="auto">
          <a:xfrm>
            <a:off x="6364780" y="1582266"/>
            <a:ext cx="339126" cy="988174"/>
          </a:xfrm>
          <a:prstGeom prst="leftBrace">
            <a:avLst>
              <a:gd name="adj1" fmla="val 26667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8" name="AutoShape 15"/>
          <p:cNvSpPr/>
          <p:nvPr/>
        </p:nvSpPr>
        <p:spPr bwMode="auto">
          <a:xfrm>
            <a:off x="6381092" y="3135888"/>
            <a:ext cx="305701" cy="1228860"/>
          </a:xfrm>
          <a:prstGeom prst="rightBrace">
            <a:avLst>
              <a:gd name="adj1" fmla="val 33333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6851897" y="364706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3" name="AutoShape 20"/>
          <p:cNvSpPr/>
          <p:nvPr/>
        </p:nvSpPr>
        <p:spPr bwMode="auto">
          <a:xfrm>
            <a:off x="6381199" y="5153511"/>
            <a:ext cx="304800" cy="1155576"/>
          </a:xfrm>
          <a:prstGeom prst="rightBrace">
            <a:avLst>
              <a:gd name="adj1" fmla="val 37500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6685809" y="562098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tx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/>
          <p:nvPr/>
        </p:nvSpPr>
        <p:spPr bwMode="auto">
          <a:xfrm>
            <a:off x="9312783" y="1751751"/>
            <a:ext cx="457200" cy="4018384"/>
          </a:xfrm>
          <a:prstGeom prst="rightBrace">
            <a:avLst>
              <a:gd name="adj1" fmla="val 94444"/>
              <a:gd name="adj2" fmla="val 50000"/>
            </a:avLst>
          </a:prstGeom>
          <a:noFill/>
          <a:ln w="762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9968135" y="3646872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9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6975" y="1358900"/>
            <a:ext cx="3278505" cy="4615815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手术后腮腺炎   </a:t>
            </a:r>
            <a:r>
              <a:rPr kumimoji="0" lang="zh-CN" altLang="en-US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postoperative </a:t>
            </a:r>
            <a:r>
              <a:rPr kumimoji="0" lang="en-US" altLang="zh-CN" sz="28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parotitis</a:t>
            </a: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慢性腮腺炎急性发作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邻近组织急性炎症扩散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Bhaskar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实验（小鼠）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52479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结扎下颌下腺、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舌下腺导管 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无黏液囊肿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导管切断，唾液流入组织间隙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黏液囊肿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产生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结论：外渗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由创伤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引起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077848" y="2996952"/>
            <a:ext cx="1296987" cy="158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1092710" y="3933056"/>
            <a:ext cx="1296987" cy="158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潴留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  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retention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上皮衬里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潴留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的黏液团块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结缔组织被膜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病因：导管系统部分阻塞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10" descr="reten-cy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2" y="2133600"/>
            <a:ext cx="46482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最常见的小唾液腺瘤样病变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好发于下唇及舌尖腹侧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黏膜下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半透明、浅蓝色小泡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黄豆至樱桃大小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质软有弹性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4" y="2348880"/>
            <a:ext cx="4279404" cy="279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538884" y="3212976"/>
            <a:ext cx="4953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易咬伤破裂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流出蛋清样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透明黏稠液体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囊肿消失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破裂处愈合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黏液充满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再次形成囊肿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5976377" y="223837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5971604" y="527491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976377" y="451053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5976377" y="3760259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976377" y="2991619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538884" y="1988840"/>
            <a:ext cx="4953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反复破溃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较厚白色瘢痕状突起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囊肿透明度减低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6048386" y="2171700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6048386" y="2903984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舌下腺囊肿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ranula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常见于青少年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三种类型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单纯型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典型表现占大多数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下颌舌骨肌以上的舌下区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浅紫蓝色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柔软有波动感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单纯型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多位于一侧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舌抬起         重舌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创伤破裂           蛋清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样黏液     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消失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愈合          长大如前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大囊肿         影响吞咽、语言、进食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1723132" y="3103240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2011164" y="3563780"/>
            <a:ext cx="504056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959837" y="3563780"/>
            <a:ext cx="548208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007988" y="4005064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2515220" y="4005064"/>
            <a:ext cx="504056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723132" y="4509120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" name="Picture 2" descr="G:\1hp1\2017.8口腔科学编写\舌下腺囊肿DSC0730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76" y="1753599"/>
            <a:ext cx="4905988" cy="36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口外型         潜突型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plunging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ranula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下颌舌骨肌以下，颌下区肿物柔软，与皮肤无粘连，不可压缩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363092" y="2060848"/>
            <a:ext cx="421167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哑铃型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30575" y="2143282"/>
            <a:ext cx="6096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口内舌下区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口外颌下区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465459" y="2884874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ea typeface="微软雅黑" panose="020B0503020204020204" pitchFamily="34" charset="-122"/>
              </a:rPr>
              <a:t>囊性肿物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338755" y="2780928"/>
            <a:ext cx="457200" cy="288032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H="1">
            <a:off x="2338755" y="3068960"/>
            <a:ext cx="457200" cy="41669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2731244" y="3068960"/>
            <a:ext cx="6858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7038" y="2006838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单侧多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见，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35321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8" y="2780928"/>
            <a:ext cx="4090331" cy="29995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6" y="2951333"/>
            <a:ext cx="3721100" cy="279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03652" y="594928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急性化脓性腮腺炎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口底皮样囊肿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位于口底正中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表面黏膜及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囊壁厚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囊内含半固体状皮脂性分泌物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面团样柔韧感，无波动感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压迫性凹陷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表面黏膜颜色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正常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Picture 12" descr="口底皮样囊肿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0" y="2159997"/>
            <a:ext cx="41148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下区囊性水瘤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常见于婴幼儿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穿刺液稀薄，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无黏液，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淡黄清亮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涂片镜检见淋巴细胞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37192" y="2996953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唾液腺肿瘤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第四节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8996" y="1700808"/>
            <a:ext cx="10513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salivary gland tumors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）是唾液腺组织中最常见的疾病，绝大多数系上皮性肿瘤，少数为间叶组织来源的肿瘤。唾液腺上皮性肿瘤的病理类型十分复杂，不同类型的肿瘤在临床表现、影像学表现、治疗和预后等方面均不相同。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8097" y="917957"/>
            <a:ext cx="39805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一、 唾液腺良性肿瘤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唾液腺肿瘤中，良性肿瘤占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75%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左右，其中以多形性腺瘤及沃辛瘤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Warthin tumor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最常见。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964" y="1033572"/>
            <a:ext cx="314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（一）多形性腺瘤 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多形性腺瘤（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pleomorphic adenoma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）又称混合瘤（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mixed tumor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）。其生物学特性不同于一般良性肿瘤。包膜可能不完整，有时在包膜中可见到瘤细胞存在。如采用剜除术或手术中肿瘤破裂，极易造成种植性复发。部分病例可发生恶变，因此该瘤属“临界瘤”（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border line tumor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部位：腮腺常见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，下颌下腺其次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，腭部较常见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年龄 ：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性别 ：女性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&gt;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病史特点：生长缓慢，病史长，常无自觉症状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扪诊：界限清楚，质地中等，结节状 ， 活动（腭部除外） ， 不引起功能障碍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9762" y="91795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多形性腺瘤恶变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缓慢生长一段时期后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突然生长加速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伴有疼痛，面神经麻痹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肿瘤生长速度快慢不等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不能单纯根据生长速度来判断有无恶变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96" y="1772816"/>
            <a:ext cx="3065264" cy="4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707908" y="2973144"/>
            <a:ext cx="1008112" cy="311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肿瘤包膜外正常组织处手术切除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不能单纯肿瘤摘除                剜除术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                  保留面神经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              包括下颌下腺切除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96" y="1772816"/>
            <a:ext cx="3065264" cy="4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51124" y="2996952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2088629" y="3438525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3055550" y="2537196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07908" y="2973144"/>
            <a:ext cx="1008112" cy="311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415" y="961564"/>
            <a:ext cx="5037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（二）  沃辛瘤  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Warthin </a:t>
            </a:r>
            <a:r>
              <a:rPr kumimoji="0" lang="en-US" altLang="zh-CN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tumor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除多形性腺瘤外最常见的唾液腺良性肿瘤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8849" y="1502812"/>
            <a:ext cx="604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症状轻微，常被全身严重病情掩盖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病情发展             腮腺区肿痛明显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腮腺区轻微肿大压痛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导管口轻度红肿疼痛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45689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早期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893386" y="2146857"/>
            <a:ext cx="450354" cy="219397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058881" y="2766716"/>
            <a:ext cx="486543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浆液性炎症                             控制病情发展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563642" y="2492603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适当处理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478086" y="2892683"/>
            <a:ext cx="1656184" cy="149240"/>
          </a:xfrm>
          <a:prstGeom prst="rightArrow">
            <a:avLst>
              <a:gd name="adj1" fmla="val 50000"/>
              <a:gd name="adj2" fmla="val 2625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0205" y="3198495"/>
            <a:ext cx="3840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化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脓、腺组织坏死期</a:t>
            </a:r>
            <a:endParaRPr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1118553" y="3782339"/>
            <a:ext cx="7488782" cy="1015663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疼痛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剧烈，持续性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跳痛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耳垂为中心明显肿胀，耳垂上抬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4" descr="DSC04971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132382" y="3214123"/>
            <a:ext cx="2456941" cy="3031995"/>
          </a:xfrm>
          <a:prstGeom prst="rect">
            <a:avLst/>
          </a:prstGeom>
          <a:noFill/>
        </p:spPr>
      </p:pic>
      <p:sp>
        <p:nvSpPr>
          <p:cNvPr id="14" name="文本框 13"/>
          <p:cNvSpPr txBox="1"/>
          <p:nvPr/>
        </p:nvSpPr>
        <p:spPr>
          <a:xfrm>
            <a:off x="1205230" y="4797425"/>
            <a:ext cx="243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全身中毒症状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05209" y="5110758"/>
            <a:ext cx="604892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体温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40℃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脉搏、呼吸增快，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WBC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↑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中性粒细胞比例↑，核左移    中毒颗粒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命名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腺淋巴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瘤（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adenolymphoma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乳头状淋巴囊腺瘤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papillary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cystadenoma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lymphomatosum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腺淋巴瘤                             恶性淋巴瘤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乳头状淋巴囊腺瘤             乳头状囊腺瘤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建议用沃辛瘤命名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227188" y="2996952"/>
            <a:ext cx="9906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190080" y="3465944"/>
            <a:ext cx="423664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组织发生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与淋巴结发生有关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胚胎发育期，腮腺与腮腺内淋巴组织同时发育，腺体组织迷走到淋巴组织中，形成淋巴结被膜以后，腺体组织包裹在淋巴结中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腮腺淋巴结中可见到腺体组织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沃辛瘤周围的淋巴结中，可见到最早期的沃辛瘤改变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多见于男性   男女比例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6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：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好发于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70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岁的中老年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常有吸烟史，发病可能与吸烟有关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可有消长史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绝大多数肿瘤位于腮腺后下极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圆形，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卵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圆形，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表面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光滑，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质地较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软，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有弹性感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多发性，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双侧腮腺肿瘤（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％）或一侧多个肿瘤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紫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褐色，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剖面囊腔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形成，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内含干酪样物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或黏稠液体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99m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核素显像呈热结节，具特征性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肿瘤及其周围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0.5cm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以上正常，术中应切除其周围淋巴结，以减少出现新的肿瘤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不同于剜除术，不造成复发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可保留腮腺导管及大部分腮腺功能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26988" y="335699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切除部分腮腺及瘤体周围的淋巴结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7" name="图片 6" descr="腺淋巴瘤标本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03652" y="3034120"/>
            <a:ext cx="3786324" cy="26721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8097" y="917957"/>
            <a:ext cx="3980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二、 唾液腺恶性肿瘤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恶性肿瘤约占唾液腺肿瘤的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25%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，其中以黏液表皮样癌和腺样囊性癌为最常见。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2973" y="1560126"/>
            <a:ext cx="8784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（一）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黏液表皮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样癌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800" b="1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mucoepidermoid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carcinoma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2239704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旧分类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黏液表皮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样肿瘤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新分类       明确为恶性肿瘤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唾液腺恶性肿瘤中最常见者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分类：高分化     低分化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黏液细胞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比例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细胞分化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有丝分裂像多少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肿瘤生长方式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发病情况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女性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&gt;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腮腺常见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腭部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磨牙后腺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6802" y="917957"/>
            <a:ext cx="4083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高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无痛性肿块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生长缓慢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体积大小不等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边界可清可不清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质地中等偏硬，结节状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6065" y="917957"/>
            <a:ext cx="5724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腭部及磨牙后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区黏液表皮样癌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表面黏膜浅蓝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易与囊肿混淆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6" descr="DSC0916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5512" y="1981200"/>
            <a:ext cx="4800600" cy="33909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35449707ee8fdc73493937f80912c35118fb863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8776</Words>
  <Application>WPS 演示</Application>
  <PresentationFormat>自定义</PresentationFormat>
  <Paragraphs>836</Paragraphs>
  <Slides>110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110</vt:i4>
      </vt:variant>
    </vt:vector>
  </HeadingPairs>
  <TitlesOfParts>
    <vt:vector size="132" baseType="lpstr">
      <vt:lpstr>Arial</vt:lpstr>
      <vt:lpstr>宋体</vt:lpstr>
      <vt:lpstr>Wingdings</vt:lpstr>
      <vt:lpstr>Times New Roman</vt:lpstr>
      <vt:lpstr>思源黑体 CN Light</vt:lpstr>
      <vt:lpstr>微软雅黑</vt:lpstr>
      <vt:lpstr>Calibri</vt:lpstr>
      <vt:lpstr>等线</vt:lpstr>
      <vt:lpstr>Arial Unicode MS</vt:lpstr>
      <vt:lpstr>华文行楷</vt:lpstr>
      <vt:lpstr>Calibri</vt:lpstr>
      <vt:lpstr>Calibri Light</vt:lpstr>
      <vt:lpstr>经典繁仿黑</vt:lpstr>
      <vt:lpstr>黑体</vt:lpstr>
      <vt:lpstr>Times New Roman</vt:lpstr>
      <vt:lpstr>等线 Light</vt:lpstr>
      <vt:lpstr>Arial Unicode MS</vt:lpstr>
      <vt:lpstr>1_Office 主题​​</vt:lpstr>
      <vt:lpstr>Office 主题​​</vt:lpstr>
      <vt:lpstr>2_Office 主题​​</vt:lpstr>
      <vt:lpstr>Office 主题</vt:lpstr>
      <vt:lpstr>自定义设计方案</vt:lpstr>
      <vt:lpstr>PowerPoint 演示文稿</vt:lpstr>
      <vt:lpstr>第十二章 唾液腺常见疾病   </vt:lpstr>
      <vt:lpstr>PowerPoint 演示文稿</vt:lpstr>
      <vt:lpstr>概述</vt:lpstr>
      <vt:lpstr>概述</vt:lpstr>
      <vt:lpstr>第一节 唾液腺炎症</vt:lpstr>
      <vt:lpstr>一 、急性化脓性腮腺炎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思政小故事（生命教育）</vt:lpstr>
      <vt:lpstr>思政小故事（生命教育）</vt:lpstr>
      <vt:lpstr>思考题</vt:lpstr>
    </vt:vector>
  </TitlesOfParts>
  <Company>FNC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唾液腺疾病  Diseases of salivary glands</dc:title>
  <dc:creator>CZG</dc:creator>
  <cp:lastModifiedBy>Season</cp:lastModifiedBy>
  <cp:revision>472</cp:revision>
  <dcterms:created xsi:type="dcterms:W3CDTF">2001-04-29T01:09:00Z</dcterms:created>
  <dcterms:modified xsi:type="dcterms:W3CDTF">2021-11-01T13:55:58Z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41BE6DFC60EC4DA6A2122F0D933DC763</vt:lpwstr>
  </property>
</Properties>
</file>